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sldIdLst>
    <p:sldId id="256" r:id="rId2"/>
    <p:sldId id="286" r:id="rId3"/>
    <p:sldId id="257" r:id="rId4"/>
    <p:sldId id="258" r:id="rId5"/>
    <p:sldId id="259" r:id="rId6"/>
    <p:sldId id="260" r:id="rId7"/>
    <p:sldId id="261" r:id="rId8"/>
    <p:sldId id="285" r:id="rId9"/>
    <p:sldId id="282" r:id="rId10"/>
    <p:sldId id="270" r:id="rId11"/>
    <p:sldId id="284" r:id="rId12"/>
    <p:sldId id="277" r:id="rId13"/>
    <p:sldId id="279" r:id="rId14"/>
    <p:sldId id="280" r:id="rId15"/>
  </p:sldIdLst>
  <p:sldSz cx="9144000" cy="5143500" type="screen16x9"/>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C0791B"/>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C0791B"/>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C0791B"/>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C0791B"/>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C0791B"/>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C0791B"/>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C0791B"/>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C0791B"/>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C0791B"/>
        </a:solidFill>
        <a:effectLst/>
        <a:uFillTx/>
        <a:latin typeface="+mj-lt"/>
        <a:ea typeface="+mj-ea"/>
        <a:cs typeface="+mj-cs"/>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C0791B"/>
        </a:fontRef>
        <a:srgbClr val="C0791B"/>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2D5"/>
          </a:solidFill>
        </a:fill>
      </a:tcStyle>
    </a:wholeTbl>
    <a:band2H>
      <a:tcTxStyle/>
      <a:tcStyle>
        <a:tcBdr/>
        <a:fill>
          <a:solidFill>
            <a:srgbClr val="E6EAEB"/>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C0791B"/>
        </a:fontRef>
        <a:srgbClr val="C0791B"/>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BDB"/>
          </a:solidFill>
        </a:fill>
      </a:tcStyle>
    </a:wholeTbl>
    <a:band2H>
      <a:tcTxStyle/>
      <a:tcStyle>
        <a:tcBdr/>
        <a:fill>
          <a:solidFill>
            <a:srgbClr val="E9EEEE"/>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C0791B"/>
        </a:fontRef>
        <a:srgbClr val="C0791B"/>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FD0E2"/>
          </a:solidFill>
        </a:fill>
      </a:tcStyle>
    </a:wholeTbl>
    <a:band2H>
      <a:tcTxStyle/>
      <a:tcStyle>
        <a:tcBdr/>
        <a:fill>
          <a:solidFill>
            <a:srgbClr val="F7E9F1"/>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C0791B"/>
        </a:fontRef>
        <a:srgbClr val="C0791B"/>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4EBE7"/>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C0791B"/>
        </a:fontRef>
        <a:srgbClr val="C0791B"/>
      </a:tcTxStyle>
      <a:tcStyle>
        <a:tcBdr>
          <a:left>
            <a:ln w="12700" cap="flat">
              <a:noFill/>
              <a:miter lim="400000"/>
            </a:ln>
          </a:left>
          <a:right>
            <a:ln w="12700" cap="flat">
              <a:noFill/>
              <a:miter lim="400000"/>
            </a:ln>
          </a:right>
          <a:top>
            <a:ln w="50800" cap="flat">
              <a:solidFill>
                <a:srgbClr val="C0791B"/>
              </a:solidFill>
              <a:prstDash val="solid"/>
              <a:round/>
            </a:ln>
          </a:top>
          <a:bottom>
            <a:ln w="25400" cap="flat">
              <a:solidFill>
                <a:srgbClr val="C0791B"/>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C0791B"/>
              </a:solidFill>
              <a:prstDash val="solid"/>
              <a:round/>
            </a:ln>
          </a:top>
          <a:bottom>
            <a:ln w="25400" cap="flat">
              <a:solidFill>
                <a:srgbClr val="C0791B"/>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C0791B"/>
        </a:fontRef>
        <a:srgbClr val="C0791B"/>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8D6CB"/>
          </a:solidFill>
        </a:fill>
      </a:tcStyle>
    </a:wholeTbl>
    <a:band2H>
      <a:tcTxStyle/>
      <a:tcStyle>
        <a:tcBdr/>
        <a:fill>
          <a:solidFill>
            <a:srgbClr val="F4EB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0791B"/>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0791B"/>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0791B"/>
          </a:solidFill>
        </a:fill>
      </a:tcStyle>
    </a:firstRow>
  </a:tblStyle>
  <a:tblStyle styleId="{2708684C-4D16-4618-839F-0558EEFCDFE6}" styleName="">
    <a:tblBg/>
    <a:wholeTbl>
      <a:tcTxStyle b="off" i="off">
        <a:fontRef idx="major">
          <a:srgbClr val="C0791B"/>
        </a:fontRef>
        <a:srgbClr val="C0791B"/>
      </a:tcTxStyle>
      <a:tcStyle>
        <a:tcBdr>
          <a:left>
            <a:ln w="12700" cap="flat">
              <a:solidFill>
                <a:srgbClr val="C0791B"/>
              </a:solidFill>
              <a:prstDash val="solid"/>
              <a:round/>
            </a:ln>
          </a:left>
          <a:right>
            <a:ln w="12700" cap="flat">
              <a:solidFill>
                <a:srgbClr val="C0791B"/>
              </a:solidFill>
              <a:prstDash val="solid"/>
              <a:round/>
            </a:ln>
          </a:right>
          <a:top>
            <a:ln w="12700" cap="flat">
              <a:solidFill>
                <a:srgbClr val="C0791B"/>
              </a:solidFill>
              <a:prstDash val="solid"/>
              <a:round/>
            </a:ln>
          </a:top>
          <a:bottom>
            <a:ln w="12700" cap="flat">
              <a:solidFill>
                <a:srgbClr val="C0791B"/>
              </a:solidFill>
              <a:prstDash val="solid"/>
              <a:round/>
            </a:ln>
          </a:bottom>
          <a:insideH>
            <a:ln w="12700" cap="flat">
              <a:solidFill>
                <a:srgbClr val="C0791B"/>
              </a:solidFill>
              <a:prstDash val="solid"/>
              <a:round/>
            </a:ln>
          </a:insideH>
          <a:insideV>
            <a:ln w="12700" cap="flat">
              <a:solidFill>
                <a:srgbClr val="C0791B"/>
              </a:solidFill>
              <a:prstDash val="solid"/>
              <a:round/>
            </a:ln>
          </a:insideV>
        </a:tcBdr>
        <a:fill>
          <a:solidFill>
            <a:srgbClr val="C0791B">
              <a:alpha val="20000"/>
            </a:srgbClr>
          </a:solidFill>
        </a:fill>
      </a:tcStyle>
    </a:wholeTbl>
    <a:band2H>
      <a:tcTxStyle/>
      <a:tcStyle>
        <a:tcBdr/>
        <a:fill>
          <a:solidFill>
            <a:srgbClr val="FFFFFF"/>
          </a:solidFill>
        </a:fill>
      </a:tcStyle>
    </a:band2H>
    <a:firstCol>
      <a:tcTxStyle b="on" i="off">
        <a:fontRef idx="major">
          <a:srgbClr val="C0791B"/>
        </a:fontRef>
        <a:srgbClr val="C0791B"/>
      </a:tcTxStyle>
      <a:tcStyle>
        <a:tcBdr>
          <a:left>
            <a:ln w="12700" cap="flat">
              <a:solidFill>
                <a:srgbClr val="C0791B"/>
              </a:solidFill>
              <a:prstDash val="solid"/>
              <a:round/>
            </a:ln>
          </a:left>
          <a:right>
            <a:ln w="12700" cap="flat">
              <a:solidFill>
                <a:srgbClr val="C0791B"/>
              </a:solidFill>
              <a:prstDash val="solid"/>
              <a:round/>
            </a:ln>
          </a:right>
          <a:top>
            <a:ln w="12700" cap="flat">
              <a:solidFill>
                <a:srgbClr val="C0791B"/>
              </a:solidFill>
              <a:prstDash val="solid"/>
              <a:round/>
            </a:ln>
          </a:top>
          <a:bottom>
            <a:ln w="12700" cap="flat">
              <a:solidFill>
                <a:srgbClr val="C0791B"/>
              </a:solidFill>
              <a:prstDash val="solid"/>
              <a:round/>
            </a:ln>
          </a:bottom>
          <a:insideH>
            <a:ln w="12700" cap="flat">
              <a:solidFill>
                <a:srgbClr val="C0791B"/>
              </a:solidFill>
              <a:prstDash val="solid"/>
              <a:round/>
            </a:ln>
          </a:insideH>
          <a:insideV>
            <a:ln w="12700" cap="flat">
              <a:solidFill>
                <a:srgbClr val="C0791B"/>
              </a:solidFill>
              <a:prstDash val="solid"/>
              <a:round/>
            </a:ln>
          </a:insideV>
        </a:tcBdr>
        <a:fill>
          <a:solidFill>
            <a:srgbClr val="C0791B">
              <a:alpha val="20000"/>
            </a:srgbClr>
          </a:solidFill>
        </a:fill>
      </a:tcStyle>
    </a:firstCol>
    <a:lastRow>
      <a:tcTxStyle b="on" i="off">
        <a:fontRef idx="major">
          <a:srgbClr val="C0791B"/>
        </a:fontRef>
        <a:srgbClr val="C0791B"/>
      </a:tcTxStyle>
      <a:tcStyle>
        <a:tcBdr>
          <a:left>
            <a:ln w="12700" cap="flat">
              <a:solidFill>
                <a:srgbClr val="C0791B"/>
              </a:solidFill>
              <a:prstDash val="solid"/>
              <a:round/>
            </a:ln>
          </a:left>
          <a:right>
            <a:ln w="12700" cap="flat">
              <a:solidFill>
                <a:srgbClr val="C0791B"/>
              </a:solidFill>
              <a:prstDash val="solid"/>
              <a:round/>
            </a:ln>
          </a:right>
          <a:top>
            <a:ln w="50800" cap="flat">
              <a:solidFill>
                <a:srgbClr val="C0791B"/>
              </a:solidFill>
              <a:prstDash val="solid"/>
              <a:round/>
            </a:ln>
          </a:top>
          <a:bottom>
            <a:ln w="12700" cap="flat">
              <a:solidFill>
                <a:srgbClr val="C0791B"/>
              </a:solidFill>
              <a:prstDash val="solid"/>
              <a:round/>
            </a:ln>
          </a:bottom>
          <a:insideH>
            <a:ln w="12700" cap="flat">
              <a:solidFill>
                <a:srgbClr val="C0791B"/>
              </a:solidFill>
              <a:prstDash val="solid"/>
              <a:round/>
            </a:ln>
          </a:insideH>
          <a:insideV>
            <a:ln w="12700" cap="flat">
              <a:solidFill>
                <a:srgbClr val="C0791B"/>
              </a:solidFill>
              <a:prstDash val="solid"/>
              <a:round/>
            </a:ln>
          </a:insideV>
        </a:tcBdr>
        <a:fill>
          <a:noFill/>
        </a:fill>
      </a:tcStyle>
    </a:lastRow>
    <a:firstRow>
      <a:tcTxStyle b="on" i="off">
        <a:fontRef idx="major">
          <a:srgbClr val="C0791B"/>
        </a:fontRef>
        <a:srgbClr val="C0791B"/>
      </a:tcTxStyle>
      <a:tcStyle>
        <a:tcBdr>
          <a:left>
            <a:ln w="12700" cap="flat">
              <a:solidFill>
                <a:srgbClr val="C0791B"/>
              </a:solidFill>
              <a:prstDash val="solid"/>
              <a:round/>
            </a:ln>
          </a:left>
          <a:right>
            <a:ln w="12700" cap="flat">
              <a:solidFill>
                <a:srgbClr val="C0791B"/>
              </a:solidFill>
              <a:prstDash val="solid"/>
              <a:round/>
            </a:ln>
          </a:right>
          <a:top>
            <a:ln w="12700" cap="flat">
              <a:solidFill>
                <a:srgbClr val="C0791B"/>
              </a:solidFill>
              <a:prstDash val="solid"/>
              <a:round/>
            </a:ln>
          </a:top>
          <a:bottom>
            <a:ln w="25400" cap="flat">
              <a:solidFill>
                <a:srgbClr val="C0791B"/>
              </a:solidFill>
              <a:prstDash val="solid"/>
              <a:round/>
            </a:ln>
          </a:bottom>
          <a:insideH>
            <a:ln w="12700" cap="flat">
              <a:solidFill>
                <a:srgbClr val="C0791B"/>
              </a:solidFill>
              <a:prstDash val="solid"/>
              <a:round/>
            </a:ln>
          </a:insideH>
          <a:insideV>
            <a:ln w="12700" cap="flat">
              <a:solidFill>
                <a:srgbClr val="C0791B"/>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713"/>
    <p:restoredTop sz="69464"/>
  </p:normalViewPr>
  <p:slideViewPr>
    <p:cSldViewPr snapToGrid="0">
      <p:cViewPr varScale="1">
        <p:scale>
          <a:sx n="86" d="100"/>
          <a:sy n="86" d="100"/>
        </p:scale>
        <p:origin x="2216" y="184"/>
      </p:cViewPr>
      <p:guideLst/>
    </p:cSldViewPr>
  </p:slideViewPr>
  <p:outlineViewPr>
    <p:cViewPr>
      <p:scale>
        <a:sx n="33" d="100"/>
        <a:sy n="33" d="100"/>
      </p:scale>
      <p:origin x="0" y="0"/>
    </p:cViewPr>
  </p:outlineViewPr>
  <p:notesTextViewPr>
    <p:cViewPr>
      <p:scale>
        <a:sx n="135" d="100"/>
        <a:sy n="135" d="100"/>
      </p:scale>
      <p:origin x="0" y="0"/>
    </p:cViewPr>
  </p:notesTextViewPr>
  <p:notesViewPr>
    <p:cSldViewPr snapToGrid="0">
      <p:cViewPr varScale="1">
        <p:scale>
          <a:sx n="122" d="100"/>
          <a:sy n="122" d="100"/>
        </p:scale>
        <p:origin x="5072"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62" name="Shape 262"/>
          <p:cNvSpPr>
            <a:spLocks noGrp="1" noRot="1" noChangeAspect="1"/>
          </p:cNvSpPr>
          <p:nvPr>
            <p:ph type="sldImg"/>
          </p:nvPr>
        </p:nvSpPr>
        <p:spPr>
          <a:xfrm>
            <a:off x="1143000" y="685800"/>
            <a:ext cx="4572000" cy="3429000"/>
          </a:xfrm>
          <a:prstGeom prst="rect">
            <a:avLst/>
          </a:prstGeom>
        </p:spPr>
        <p:txBody>
          <a:bodyPr/>
          <a:lstStyle/>
          <a:p>
            <a:endParaRPr dirty="0"/>
          </a:p>
        </p:txBody>
      </p:sp>
      <p:sp>
        <p:nvSpPr>
          <p:cNvPr id="263" name="Shape 263"/>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400">
        <a:latin typeface="+mj-lt"/>
        <a:ea typeface="+mj-ea"/>
        <a:cs typeface="+mj-cs"/>
        <a:sym typeface="Arial"/>
      </a:defRPr>
    </a:lvl1pPr>
    <a:lvl2pPr indent="228600" latinLnBrk="0">
      <a:defRPr sz="1400">
        <a:latin typeface="+mj-lt"/>
        <a:ea typeface="+mj-ea"/>
        <a:cs typeface="+mj-cs"/>
        <a:sym typeface="Arial"/>
      </a:defRPr>
    </a:lvl2pPr>
    <a:lvl3pPr indent="457200" latinLnBrk="0">
      <a:defRPr sz="1400">
        <a:latin typeface="+mj-lt"/>
        <a:ea typeface="+mj-ea"/>
        <a:cs typeface="+mj-cs"/>
        <a:sym typeface="Arial"/>
      </a:defRPr>
    </a:lvl3pPr>
    <a:lvl4pPr indent="685800" latinLnBrk="0">
      <a:defRPr sz="1400">
        <a:latin typeface="+mj-lt"/>
        <a:ea typeface="+mj-ea"/>
        <a:cs typeface="+mj-cs"/>
        <a:sym typeface="Arial"/>
      </a:defRPr>
    </a:lvl4pPr>
    <a:lvl5pPr indent="914400" latinLnBrk="0">
      <a:defRPr sz="1400">
        <a:latin typeface="+mj-lt"/>
        <a:ea typeface="+mj-ea"/>
        <a:cs typeface="+mj-cs"/>
        <a:sym typeface="Arial"/>
      </a:defRPr>
    </a:lvl5pPr>
    <a:lvl6pPr indent="1143000" latinLnBrk="0">
      <a:defRPr sz="1400">
        <a:latin typeface="+mj-lt"/>
        <a:ea typeface="+mj-ea"/>
        <a:cs typeface="+mj-cs"/>
        <a:sym typeface="Arial"/>
      </a:defRPr>
    </a:lvl6pPr>
    <a:lvl7pPr indent="1371600" latinLnBrk="0">
      <a:defRPr sz="1400">
        <a:latin typeface="+mj-lt"/>
        <a:ea typeface="+mj-ea"/>
        <a:cs typeface="+mj-cs"/>
        <a:sym typeface="Arial"/>
      </a:defRPr>
    </a:lvl7pPr>
    <a:lvl8pPr indent="1600200" latinLnBrk="0">
      <a:defRPr sz="1400">
        <a:latin typeface="+mj-lt"/>
        <a:ea typeface="+mj-ea"/>
        <a:cs typeface="+mj-cs"/>
        <a:sym typeface="Arial"/>
      </a:defRPr>
    </a:lvl8pPr>
    <a:lvl9pPr indent="1828800" latinLnBrk="0">
      <a:defRPr sz="1400">
        <a:latin typeface="+mj-lt"/>
        <a:ea typeface="+mj-ea"/>
        <a:cs typeface="+mj-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428418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1" name="Shape 431"/>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432" name="Shape 432"/>
          <p:cNvSpPr>
            <a:spLocks noGrp="1"/>
          </p:cNvSpPr>
          <p:nvPr>
            <p:ph type="body" sz="quarter" idx="1"/>
          </p:nvPr>
        </p:nvSpPr>
        <p:spPr>
          <a:prstGeom prst="rect">
            <a:avLst/>
          </a:prstGeom>
        </p:spPr>
        <p:txBody>
          <a:bodyPr/>
          <a:lstStyle>
            <a:lvl1pPr>
              <a:defRPr sz="1100"/>
            </a:lvl1pPr>
          </a:lstStyle>
          <a:p>
            <a:r>
              <a:rPr dirty="0"/>
              <a:t>This shows how much we have raised from the annual pledge drive and the number of families contributing.  </a:t>
            </a:r>
            <a:endParaRPr lang="en-US" dirty="0"/>
          </a:p>
          <a:p>
            <a:endParaRPr lang="en-US" dirty="0"/>
          </a:p>
          <a:p>
            <a:pPr lvl="0"/>
            <a:r>
              <a:rPr lang="en-US" sz="1100" dirty="0">
                <a:effectLst/>
                <a:latin typeface="+mj-lt"/>
                <a:ea typeface="+mj-ea"/>
                <a:cs typeface="+mj-cs"/>
                <a:sym typeface="Arial"/>
              </a:rPr>
              <a:t>Although the number of pledges has dropped, the amount raised has increased every year since 2020.  </a:t>
            </a:r>
          </a:p>
          <a:p>
            <a:pPr lvl="0"/>
            <a:endParaRPr lang="en-US" sz="1100" dirty="0">
              <a:effectLst/>
              <a:latin typeface="+mj-lt"/>
              <a:ea typeface="+mj-ea"/>
              <a:cs typeface="+mj-cs"/>
              <a:sym typeface="Arial"/>
            </a:endParaRPr>
          </a:p>
          <a:p>
            <a:pPr lvl="0"/>
            <a:r>
              <a:rPr lang="en-US" sz="1100" dirty="0">
                <a:effectLst/>
                <a:latin typeface="+mj-lt"/>
                <a:ea typeface="+mj-ea"/>
                <a:cs typeface="+mj-cs"/>
                <a:sym typeface="Arial"/>
              </a:rPr>
              <a:t>We are grateful that our parishioners support has grown during difficult times.</a:t>
            </a:r>
          </a:p>
          <a:p>
            <a:endParaRPr lang="en-US" sz="1100" b="1" dirty="0">
              <a:effectLst/>
              <a:latin typeface="+mj-lt"/>
              <a:ea typeface="+mj-ea"/>
              <a:cs typeface="+mj-cs"/>
              <a:sym typeface="Arial"/>
            </a:endParaRPr>
          </a:p>
          <a:p>
            <a:r>
              <a:rPr lang="en-US" sz="1100" b="1" dirty="0">
                <a:effectLst/>
                <a:latin typeface="+mj-lt"/>
                <a:ea typeface="+mj-ea"/>
                <a:cs typeface="+mj-cs"/>
                <a:sym typeface="Arial"/>
              </a:rPr>
              <a:t>Our 2024 &amp; 2025 goal is $2,741,036.  To date, we have received 280 pledges that total $1.625 million, or about 59% of goal. </a:t>
            </a:r>
            <a:endParaRPr lang="en-US" b="1" dirty="0"/>
          </a:p>
          <a:p>
            <a:endParaRPr lang="en-US" b="1" dirty="0"/>
          </a:p>
          <a:p>
            <a:r>
              <a:rPr lang="en-US" b="1" dirty="0"/>
              <a:t>Last year pledges made up close to 79% of our revenue – so that is good.</a:t>
            </a:r>
          </a:p>
          <a:p>
            <a:endParaRPr lang="en-US" b="1" dirty="0"/>
          </a:p>
          <a:p>
            <a:r>
              <a:rPr lang="en-US" b="1" dirty="0"/>
              <a:t>BUT WE STILL NEED YOU TO INCREASE YOUR PLEDGE IF YOU CAN? WHY? BECAUSE OUR BUDGET ONLY GOES THROUGH JUNE OF 2025. ANY INCREASES WILL HELP US AS WE PREPARE FOR THE FY 2026 BUDGET SOON WHICH WILL BEGIN ON JULY 1 OF NEXT YEAR.</a:t>
            </a:r>
            <a:endParaRPr b="1"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lvl="0"/>
            <a:r>
              <a:rPr lang="en-US" sz="1400" dirty="0">
                <a:effectLst/>
                <a:latin typeface="+mj-lt"/>
                <a:ea typeface="+mj-ea"/>
                <a:cs typeface="+mj-cs"/>
                <a:sym typeface="Arial"/>
              </a:rPr>
              <a:t>If you have questions that you weren’t able to ask in the time we had this morning, please feel free to contact Torie or me. </a:t>
            </a:r>
          </a:p>
          <a:p>
            <a:pPr lvl="0"/>
            <a:endParaRPr lang="en-US" sz="1400" dirty="0">
              <a:effectLst/>
              <a:latin typeface="+mj-lt"/>
              <a:ea typeface="+mj-ea"/>
              <a:cs typeface="+mj-cs"/>
              <a:sym typeface="Arial"/>
            </a:endParaRPr>
          </a:p>
          <a:p>
            <a:pPr lvl="0"/>
            <a:r>
              <a:rPr lang="en-US" sz="1400" dirty="0">
                <a:effectLst/>
                <a:latin typeface="+mj-lt"/>
                <a:ea typeface="+mj-ea"/>
                <a:cs typeface="+mj-cs"/>
                <a:sym typeface="Arial"/>
              </a:rPr>
              <a:t>We hope this report has demonstrated that our finances are sound and the path forward is promising even with challenges.  We also hope it helps everyone understand how important pledging is to the financial health of St. Columba’s.</a:t>
            </a:r>
          </a:p>
          <a:p>
            <a:r>
              <a:rPr lang="en-US" sz="1400" dirty="0">
                <a:effectLst/>
                <a:latin typeface="+mj-lt"/>
                <a:ea typeface="+mj-ea"/>
                <a:cs typeface="+mj-cs"/>
                <a:sym typeface="Arial"/>
              </a:rPr>
              <a:t> </a:t>
            </a:r>
          </a:p>
          <a:p>
            <a:pPr lvl="0"/>
            <a:r>
              <a:rPr lang="en-US" sz="1400" dirty="0">
                <a:effectLst/>
                <a:latin typeface="+mj-lt"/>
                <a:ea typeface="+mj-ea"/>
                <a:cs typeface="+mj-cs"/>
                <a:sym typeface="Arial"/>
              </a:rPr>
              <a:t>If you have pledged, thank you!</a:t>
            </a:r>
          </a:p>
          <a:p>
            <a:r>
              <a:rPr lang="en-US" sz="1400" dirty="0">
                <a:effectLst/>
                <a:latin typeface="+mj-lt"/>
                <a:ea typeface="+mj-ea"/>
                <a:cs typeface="+mj-cs"/>
                <a:sym typeface="Arial"/>
              </a:rPr>
              <a:t> </a:t>
            </a:r>
          </a:p>
          <a:p>
            <a:pPr lvl="0"/>
            <a:r>
              <a:rPr lang="en-US" sz="1400" dirty="0">
                <a:effectLst/>
                <a:latin typeface="+mj-lt"/>
                <a:ea typeface="+mj-ea"/>
                <a:cs typeface="+mj-cs"/>
                <a:sym typeface="Arial"/>
              </a:rPr>
              <a:t>If you haven’t pledged, please do!</a:t>
            </a:r>
          </a:p>
          <a:p>
            <a:r>
              <a:rPr lang="en-US" sz="1400" dirty="0">
                <a:effectLst/>
                <a:latin typeface="+mj-lt"/>
                <a:ea typeface="+mj-ea"/>
                <a:cs typeface="+mj-cs"/>
                <a:sym typeface="Arial"/>
              </a:rPr>
              <a:t> </a:t>
            </a:r>
          </a:p>
          <a:p>
            <a:pPr lvl="0"/>
            <a:r>
              <a:rPr lang="en-US" sz="1400" dirty="0">
                <a:effectLst/>
                <a:latin typeface="+mj-lt"/>
                <a:ea typeface="+mj-ea"/>
                <a:cs typeface="+mj-cs"/>
                <a:sym typeface="Arial"/>
              </a:rPr>
              <a:t>If you can increase your pledge, please do!</a:t>
            </a:r>
          </a:p>
          <a:p>
            <a:r>
              <a:rPr lang="en-US" sz="1400" dirty="0">
                <a:effectLst/>
                <a:latin typeface="+mj-lt"/>
                <a:ea typeface="+mj-ea"/>
                <a:cs typeface="+mj-cs"/>
                <a:sym typeface="Arial"/>
              </a:rPr>
              <a:t> </a:t>
            </a:r>
          </a:p>
          <a:p>
            <a:pPr lvl="0"/>
            <a:r>
              <a:rPr lang="en-US" sz="1400" dirty="0">
                <a:effectLst/>
                <a:latin typeface="+mj-lt"/>
                <a:ea typeface="+mj-ea"/>
                <a:cs typeface="+mj-cs"/>
                <a:sym typeface="Arial"/>
              </a:rPr>
              <a:t>Thank you all for the many ways you support St. Columba’s!</a:t>
            </a:r>
          </a:p>
          <a:p>
            <a:endParaRPr lang="en-US" dirty="0"/>
          </a:p>
        </p:txBody>
      </p:sp>
    </p:spTree>
    <p:extLst>
      <p:ext uri="{BB962C8B-B14F-4D97-AF65-F5344CB8AC3E}">
        <p14:creationId xmlns:p14="http://schemas.microsoft.com/office/powerpoint/2010/main" val="8195337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45981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a:t>Before I begin, I want to thank the members of the Finance Committee for their hard work this past year. Without them, what I am about to share would not have been possible.</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dirty="0"/>
              <a:t>I also want to thank Greg Parker, who was our Finance Director for FY 2024; as many of you know, he is a member of our church and would have joined us this morning but he is currently in the music room preparing for the 11 a.m. service. </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defTabSz="914400" eaLnBrk="1" fontAlgn="auto" latinLnBrk="0" hangingPunct="1">
              <a:lnSpc>
                <a:spcPct val="100000"/>
              </a:lnSpc>
              <a:spcBef>
                <a:spcPts val="0"/>
              </a:spcBef>
              <a:spcAft>
                <a:spcPts val="0"/>
              </a:spcAft>
              <a:buClrTx/>
              <a:buSzTx/>
              <a:buFontTx/>
              <a:buNone/>
              <a:tabLst/>
              <a:defRPr/>
            </a:pPr>
            <a:r>
              <a:rPr lang="en-US" dirty="0"/>
              <a:t>And last, but not least, I want to introduce and welcome Torie Proctor, our new Director of Finance and Administration. Torie joined us at the end of FY 2024. </a:t>
            </a:r>
          </a:p>
        </p:txBody>
      </p:sp>
    </p:spTree>
    <p:extLst>
      <p:ext uri="{BB962C8B-B14F-4D97-AF65-F5344CB8AC3E}">
        <p14:creationId xmlns:p14="http://schemas.microsoft.com/office/powerpoint/2010/main" val="15679377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1400" dirty="0">
                <a:effectLst/>
                <a:latin typeface="+mj-lt"/>
                <a:ea typeface="+mj-ea"/>
                <a:cs typeface="+mj-cs"/>
                <a:sym typeface="Arial"/>
              </a:rPr>
              <a:t>One </a:t>
            </a:r>
            <a:r>
              <a:rPr lang="en-US" sz="1400" b="1" dirty="0">
                <a:effectLst/>
                <a:latin typeface="+mj-lt"/>
                <a:ea typeface="+mj-ea"/>
                <a:cs typeface="+mj-cs"/>
                <a:sym typeface="Arial"/>
              </a:rPr>
              <a:t>material weakness</a:t>
            </a:r>
            <a:r>
              <a:rPr lang="en-US" sz="1400" dirty="0">
                <a:effectLst/>
                <a:latin typeface="+mj-lt"/>
                <a:ea typeface="+mj-ea"/>
                <a:cs typeface="+mj-cs"/>
                <a:sym typeface="Arial"/>
              </a:rPr>
              <a:t> identified but no significant deficiencies in internal controls over financial reporting. </a:t>
            </a:r>
          </a:p>
          <a:p>
            <a:endParaRPr lang="en-US" dirty="0"/>
          </a:p>
        </p:txBody>
      </p:sp>
    </p:spTree>
    <p:extLst>
      <p:ext uri="{BB962C8B-B14F-4D97-AF65-F5344CB8AC3E}">
        <p14:creationId xmlns:p14="http://schemas.microsoft.com/office/powerpoint/2010/main" val="7283409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 name="Shape 292"/>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293" name="Shape 293"/>
          <p:cNvSpPr>
            <a:spLocks noGrp="1"/>
          </p:cNvSpPr>
          <p:nvPr>
            <p:ph type="body" sz="quarter" idx="1"/>
          </p:nvPr>
        </p:nvSpPr>
        <p:spPr>
          <a:prstGeom prst="rect">
            <a:avLst/>
          </a:prstGeom>
        </p:spPr>
        <p:txBody>
          <a:bodyPr/>
          <a:lstStyle/>
          <a:p>
            <a:pPr>
              <a:defRPr sz="1100"/>
            </a:pPr>
            <a:r>
              <a:rPr dirty="0"/>
              <a:t>The Church and the Nursery School are one legal entity, so our audit is on a consolidated basis.</a:t>
            </a:r>
            <a:endParaRPr lang="en-US" dirty="0"/>
          </a:p>
          <a:p>
            <a:pPr>
              <a:defRPr sz="1100"/>
            </a:pPr>
            <a:r>
              <a:rPr dirty="0"/>
              <a:t> </a:t>
            </a:r>
            <a:endParaRPr lang="en-US" dirty="0"/>
          </a:p>
          <a:p>
            <a:pPr marL="285750" indent="-285750">
              <a:buFont typeface="Arial" panose="020B0604020202020204" pitchFamily="34" charset="0"/>
              <a:buChar char="•"/>
            </a:pPr>
            <a:r>
              <a:rPr lang="en-US" sz="1800" b="0" i="0" u="none" strike="noStrike" baseline="0" dirty="0">
                <a:solidFill>
                  <a:srgbClr val="000000"/>
                </a:solidFill>
                <a:latin typeface="Arial" panose="020B0604020202020204" pitchFamily="34" charset="0"/>
              </a:rPr>
              <a:t>Growth in the current </a:t>
            </a:r>
            <a:r>
              <a:rPr lang="en-US" sz="1800" b="1" i="0" u="none" strike="noStrike" baseline="0" dirty="0">
                <a:solidFill>
                  <a:srgbClr val="000000"/>
                </a:solidFill>
                <a:latin typeface="Arial" panose="020B0604020202020204" pitchFamily="34" charset="0"/>
              </a:rPr>
              <a:t>assets</a:t>
            </a:r>
            <a:r>
              <a:rPr lang="en-US" sz="1800" b="0" i="0" u="none" strike="noStrike" baseline="0" dirty="0">
                <a:solidFill>
                  <a:srgbClr val="000000"/>
                </a:solidFill>
                <a:latin typeface="Arial" panose="020B0604020202020204" pitchFamily="34" charset="0"/>
              </a:rPr>
              <a:t> from the prior year due to the net income, better investment performance, and the Employee Retention Credit. </a:t>
            </a:r>
          </a:p>
          <a:p>
            <a:pPr marL="285750" indent="-285750">
              <a:buFont typeface="Arial" panose="020B0604020202020204" pitchFamily="34" charset="0"/>
              <a:buChar char="•"/>
            </a:pPr>
            <a:endParaRPr lang="en-US" sz="1800" b="0" i="0" u="none" strike="noStrike" baseline="0" dirty="0">
              <a:solidFill>
                <a:srgbClr val="000000"/>
              </a:solidFill>
              <a:latin typeface="Arial" panose="020B0604020202020204" pitchFamily="34" charset="0"/>
            </a:endParaRPr>
          </a:p>
          <a:p>
            <a:pPr marL="285750" indent="-285750">
              <a:buFont typeface="Arial" panose="020B0604020202020204" pitchFamily="34" charset="0"/>
              <a:buChar char="•"/>
            </a:pPr>
            <a:r>
              <a:rPr lang="en-US" sz="1800" b="1" i="0" u="none" strike="noStrike" baseline="0" dirty="0">
                <a:solidFill>
                  <a:srgbClr val="000000"/>
                </a:solidFill>
                <a:latin typeface="Arial" panose="020B0604020202020204" pitchFamily="34" charset="0"/>
              </a:rPr>
              <a:t>Contribution receivable </a:t>
            </a:r>
            <a:r>
              <a:rPr lang="en-US" sz="1800" b="0" i="0" u="none" strike="noStrike" baseline="0" dirty="0">
                <a:solidFill>
                  <a:srgbClr val="000000"/>
                </a:solidFill>
                <a:latin typeface="Arial" panose="020B0604020202020204" pitchFamily="34" charset="0"/>
              </a:rPr>
              <a:t>breakdown at year-end (not sure these numbers are right but in the ball park) </a:t>
            </a:r>
          </a:p>
          <a:p>
            <a:pPr marL="285750" lvl="2" indent="-285750">
              <a:buFont typeface="Arial" panose="020B0604020202020204" pitchFamily="34" charset="0"/>
              <a:buChar char="•"/>
            </a:pPr>
            <a:r>
              <a:rPr lang="en-US" sz="1800" b="0" i="0" u="none" strike="noStrike" baseline="0" dirty="0">
                <a:solidFill>
                  <a:srgbClr val="000000"/>
                </a:solidFill>
                <a:latin typeface="Arial" panose="020B0604020202020204" pitchFamily="34" charset="0"/>
              </a:rPr>
              <a:t>2024 Pledges were $1,166,875 </a:t>
            </a:r>
          </a:p>
          <a:p>
            <a:pPr marL="285750" indent="-285750">
              <a:buFont typeface="Arial" panose="020B0604020202020204" pitchFamily="34" charset="0"/>
              <a:buChar char="•"/>
            </a:pPr>
            <a:r>
              <a:rPr lang="en-US" sz="1800" b="0" i="0" u="none" strike="noStrike" baseline="0" dirty="0">
                <a:solidFill>
                  <a:srgbClr val="000000"/>
                </a:solidFill>
                <a:latin typeface="Arial" panose="020B0604020202020204" pitchFamily="34" charset="0"/>
              </a:rPr>
              <a:t>Leap of Faith was $342,171 </a:t>
            </a:r>
          </a:p>
          <a:p>
            <a:pPr marL="285750" indent="-285750">
              <a:buFont typeface="Arial" panose="020B0604020202020204" pitchFamily="34" charset="0"/>
              <a:buChar char="•"/>
            </a:pPr>
            <a:r>
              <a:rPr lang="en-US" sz="1800" b="0" i="0" u="none" strike="noStrike" baseline="0" dirty="0">
                <a:solidFill>
                  <a:srgbClr val="000000"/>
                </a:solidFill>
                <a:latin typeface="Arial" panose="020B0604020202020204" pitchFamily="34" charset="0"/>
              </a:rPr>
              <a:t>Nave Repair Capital Campaign was $597,015 </a:t>
            </a:r>
          </a:p>
          <a:p>
            <a:pPr marL="285750" indent="-285750">
              <a:buFont typeface="Arial" panose="020B0604020202020204" pitchFamily="34" charset="0"/>
              <a:buChar char="•"/>
            </a:pPr>
            <a:endParaRPr lang="en-US" sz="1100" b="0" i="0" u="none" strike="noStrike" baseline="0" dirty="0">
              <a:solidFill>
                <a:srgbClr val="000000"/>
              </a:solidFill>
              <a:latin typeface="Arial" panose="020B0604020202020204" pitchFamily="34" charset="0"/>
            </a:endParaRPr>
          </a:p>
          <a:p>
            <a:pPr marL="285750" indent="-285750">
              <a:buFont typeface="Arial" panose="020B0604020202020204" pitchFamily="34" charset="0"/>
              <a:buChar char="•"/>
            </a:pPr>
            <a:r>
              <a:rPr lang="en-US" sz="1100" b="1" i="0" u="none" strike="noStrike" baseline="0" dirty="0">
                <a:solidFill>
                  <a:srgbClr val="000000"/>
                </a:solidFill>
                <a:latin typeface="Arial" panose="020B0604020202020204" pitchFamily="34" charset="0"/>
              </a:rPr>
              <a:t>Notes payable </a:t>
            </a:r>
            <a:r>
              <a:rPr lang="en-US" sz="1100" b="0" i="0" u="none" strike="noStrike" baseline="0" dirty="0">
                <a:solidFill>
                  <a:srgbClr val="000000"/>
                </a:solidFill>
                <a:latin typeface="Arial" panose="020B0604020202020204" pitchFamily="34" charset="0"/>
              </a:rPr>
              <a:t>decreased by $642,995 principally because we continue to make principal payments on the loan taken out for the Nave Project. Our notes payable are about $1.4 million and consist of a. mortgage with a balance of about $100k on a house the church owns, and the remaining balance on a house the church owns and the note for the nave project secured by our building.</a:t>
            </a:r>
            <a:endParaRPr dirty="0"/>
          </a:p>
          <a:p>
            <a:pPr>
              <a:defRPr sz="1100"/>
            </a:pPr>
            <a:r>
              <a:rPr dirty="0"/>
              <a:t> </a:t>
            </a:r>
          </a:p>
          <a:p>
            <a:pPr>
              <a:defRPr sz="1100"/>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Shape 297"/>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298" name="Shape 298"/>
          <p:cNvSpPr>
            <a:spLocks noGrp="1"/>
          </p:cNvSpPr>
          <p:nvPr>
            <p:ph type="body" sz="quarter" idx="1"/>
          </p:nvPr>
        </p:nvSpPr>
        <p:spPr>
          <a:prstGeom prst="rect">
            <a:avLst/>
          </a:prstGeom>
        </p:spPr>
        <p:txBody>
          <a:bodyPr/>
          <a:lstStyle/>
          <a:p>
            <a:pPr algn="l"/>
            <a:endParaRPr lang="en-US" sz="1800" b="0" i="0" u="none" strike="noStrike" baseline="0" dirty="0">
              <a:solidFill>
                <a:srgbClr val="000000"/>
              </a:solidFill>
              <a:latin typeface="Arial" panose="020B0604020202020204" pitchFamily="34" charset="0"/>
            </a:endParaRPr>
          </a:p>
          <a:p>
            <a:r>
              <a:rPr lang="en-US" sz="1800" b="0" i="0" u="none" strike="noStrike" baseline="0" dirty="0">
                <a:solidFill>
                  <a:srgbClr val="000000"/>
                </a:solidFill>
                <a:latin typeface="Arial" panose="020B0604020202020204" pitchFamily="34" charset="0"/>
              </a:rPr>
              <a:t> </a:t>
            </a:r>
          </a:p>
          <a:p>
            <a:pPr marL="285750" indent="-285750">
              <a:buFont typeface="Arial" panose="020B0604020202020204" pitchFamily="34" charset="0"/>
              <a:buChar char="•"/>
            </a:pPr>
            <a:r>
              <a:rPr lang="en-US" sz="1800" b="0" i="0" u="none" strike="noStrike" baseline="0" dirty="0">
                <a:solidFill>
                  <a:srgbClr val="000000"/>
                </a:solidFill>
                <a:latin typeface="Arial" panose="020B0604020202020204" pitchFamily="34" charset="0"/>
              </a:rPr>
              <a:t>Contributions decreased by $532,086 but this is principally due to the fact that for FY 2023, Ledlie raised funds for the Leap of Faith Campaign ($868k to be paid over three years, plus the nursery schools $50k contribution that year – only used @50k for operations, the rest has been used to help fund Capital Campaign, </a:t>
            </a:r>
          </a:p>
          <a:p>
            <a:pPr marL="285750" indent="-285750">
              <a:buFont typeface="Arial" panose="020B0604020202020204" pitchFamily="34" charset="0"/>
              <a:buChar char="•"/>
            </a:pPr>
            <a:endParaRPr lang="en-US" sz="1800" b="0" i="0" u="none" strike="noStrike" baseline="0" dirty="0">
              <a:solidFill>
                <a:srgbClr val="000000"/>
              </a:solidFill>
              <a:latin typeface="Arial" panose="020B0604020202020204" pitchFamily="34" charset="0"/>
            </a:endParaRPr>
          </a:p>
          <a:p>
            <a:pPr marL="285750" indent="-285750">
              <a:buFont typeface="Arial" panose="020B0604020202020204" pitchFamily="34" charset="0"/>
              <a:buChar char="•"/>
            </a:pPr>
            <a:r>
              <a:rPr lang="en-US" sz="1800" b="0" i="0" u="none" strike="noStrike" baseline="0" dirty="0">
                <a:solidFill>
                  <a:srgbClr val="000000"/>
                </a:solidFill>
                <a:latin typeface="Arial" panose="020B0604020202020204" pitchFamily="34" charset="0"/>
              </a:rPr>
              <a:t>Nursery school tuition and fees increased by $188,052. The NS is principally responsible for increase in </a:t>
            </a:r>
            <a:r>
              <a:rPr lang="en-US" sz="1800" b="1" i="0" u="none" strike="noStrike" baseline="0" dirty="0">
                <a:solidFill>
                  <a:srgbClr val="000000"/>
                </a:solidFill>
                <a:latin typeface="Arial" panose="020B0604020202020204" pitchFamily="34" charset="0"/>
              </a:rPr>
              <a:t>Other inco</a:t>
            </a:r>
            <a:r>
              <a:rPr lang="en-US" sz="1800" b="0" i="0" u="none" strike="noStrike" baseline="0" dirty="0">
                <a:solidFill>
                  <a:srgbClr val="000000"/>
                </a:solidFill>
                <a:latin typeface="Arial" panose="020B0604020202020204" pitchFamily="34" charset="0"/>
              </a:rPr>
              <a:t>me due to the receipt of a grant from the DC government, which ultimately flows through to the teachers.</a:t>
            </a:r>
          </a:p>
          <a:p>
            <a:pPr marL="285750" indent="-285750">
              <a:buFont typeface="Arial" panose="020B0604020202020204" pitchFamily="34" charset="0"/>
              <a:buChar char="•"/>
            </a:pPr>
            <a:endParaRPr lang="en-US" sz="1800" b="0" i="0" u="none" strike="noStrike" baseline="0" dirty="0">
              <a:solidFill>
                <a:srgbClr val="000000"/>
              </a:solidFill>
              <a:latin typeface="Arial" panose="020B0604020202020204" pitchFamily="34" charset="0"/>
            </a:endParaRPr>
          </a:p>
          <a:p>
            <a:pPr marL="285750" indent="-285750">
              <a:buFont typeface="Arial" panose="020B0604020202020204" pitchFamily="34" charset="0"/>
              <a:buChar char="•"/>
            </a:pPr>
            <a:r>
              <a:rPr lang="en-US" sz="1800" b="0" i="0" u="none" strike="noStrike" baseline="0" dirty="0">
                <a:solidFill>
                  <a:srgbClr val="000000"/>
                </a:solidFill>
                <a:latin typeface="Arial" panose="020B0604020202020204" pitchFamily="34" charset="0"/>
              </a:rPr>
              <a:t>Program income increased, and investments performed better in FY24 by $126,747 indicating higher returns on investments resulting in an overall increase. </a:t>
            </a:r>
          </a:p>
          <a:p>
            <a:pPr marL="285750" indent="-285750">
              <a:buFont typeface="Arial" panose="020B0604020202020204" pitchFamily="34" charset="0"/>
              <a:buChar char="•"/>
            </a:pPr>
            <a:endParaRPr lang="en-US" sz="1800" b="0" i="0" u="none" strike="noStrike" baseline="0" dirty="0">
              <a:solidFill>
                <a:srgbClr val="000000"/>
              </a:solidFill>
              <a:latin typeface="Arial" panose="020B0604020202020204" pitchFamily="34" charset="0"/>
            </a:endParaRPr>
          </a:p>
          <a:p>
            <a:pPr marL="285750" indent="-285750">
              <a:buFont typeface="Arial" panose="020B0604020202020204" pitchFamily="34" charset="0"/>
              <a:buChar char="•"/>
            </a:pPr>
            <a:r>
              <a:rPr lang="en-US" sz="1800" b="1" i="0" u="none" strike="noStrike" baseline="0" dirty="0">
                <a:solidFill>
                  <a:srgbClr val="000000"/>
                </a:solidFill>
                <a:latin typeface="Arial" panose="020B0604020202020204" pitchFamily="34" charset="0"/>
              </a:rPr>
              <a:t>Next Pag</a:t>
            </a:r>
            <a:r>
              <a:rPr lang="en-US" sz="1800" b="0" i="0" u="none" strike="noStrike" baseline="0" dirty="0">
                <a:solidFill>
                  <a:srgbClr val="000000"/>
                </a:solidFill>
                <a:latin typeface="Arial" panose="020B0604020202020204" pitchFamily="34" charset="0"/>
              </a:rPr>
              <a:t>e: Expenses also increased from the prior year.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 name="Shape 303"/>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304" name="Shape 304"/>
          <p:cNvSpPr>
            <a:spLocks noGrp="1"/>
          </p:cNvSpPr>
          <p:nvPr>
            <p:ph type="body" sz="quarter" idx="1"/>
          </p:nvPr>
        </p:nvSpPr>
        <p:spPr>
          <a:prstGeom prst="rect">
            <a:avLst/>
          </a:prstGeom>
        </p:spPr>
        <p:txBody>
          <a:bodyPr/>
          <a:lstStyle/>
          <a:p>
            <a:pPr marL="285750" indent="-285750">
              <a:buFont typeface="Arial" panose="020B0604020202020204" pitchFamily="34" charset="0"/>
              <a:buChar char="•"/>
            </a:pPr>
            <a:r>
              <a:rPr lang="en-US" sz="1100" b="0" i="0" u="none" strike="noStrike" baseline="0" dirty="0">
                <a:solidFill>
                  <a:srgbClr val="000000"/>
                </a:solidFill>
                <a:latin typeface="Arial" panose="020B0604020202020204" pitchFamily="34" charset="0"/>
              </a:rPr>
              <a:t>Expenses also increased from the prior year. </a:t>
            </a:r>
          </a:p>
          <a:p>
            <a:pPr marL="285750" indent="-285750">
              <a:buFont typeface="Arial" panose="020B0604020202020204" pitchFamily="34" charset="0"/>
              <a:buChar char="•"/>
            </a:pPr>
            <a:endParaRPr lang="en-US" sz="1400" dirty="0">
              <a:effectLst/>
              <a:latin typeface="+mj-lt"/>
              <a:ea typeface="+mj-ea"/>
              <a:cs typeface="+mj-cs"/>
              <a:sym typeface="Arial"/>
            </a:endParaRPr>
          </a:p>
          <a:p>
            <a:pPr marL="285750" indent="-285750">
              <a:buFont typeface="Arial" panose="020B0604020202020204" pitchFamily="34" charset="0"/>
              <a:buChar char="•"/>
            </a:pPr>
            <a:r>
              <a:rPr lang="en-US" sz="1400" b="1" dirty="0">
                <a:effectLst/>
                <a:latin typeface="+mj-lt"/>
                <a:ea typeface="+mj-ea"/>
                <a:cs typeface="+mj-cs"/>
                <a:sym typeface="Arial"/>
              </a:rPr>
              <a:t>Total Expenses</a:t>
            </a:r>
            <a:r>
              <a:rPr lang="en-US" sz="1400" dirty="0">
                <a:effectLst/>
                <a:latin typeface="+mj-lt"/>
                <a:ea typeface="+mj-ea"/>
                <a:cs typeface="+mj-cs"/>
                <a:sym typeface="Arial"/>
              </a:rPr>
              <a:t> increased from </a:t>
            </a:r>
            <a:r>
              <a:rPr lang="en-US" sz="1400" b="1" dirty="0">
                <a:effectLst/>
                <a:latin typeface="+mj-lt"/>
                <a:ea typeface="+mj-ea"/>
                <a:cs typeface="+mj-cs"/>
                <a:sym typeface="Arial"/>
              </a:rPr>
              <a:t>$5,846,240 in 2023</a:t>
            </a:r>
            <a:r>
              <a:rPr lang="en-US" sz="1400" dirty="0">
                <a:effectLst/>
                <a:latin typeface="+mj-lt"/>
                <a:ea typeface="+mj-ea"/>
                <a:cs typeface="+mj-cs"/>
                <a:sym typeface="Arial"/>
              </a:rPr>
              <a:t> to </a:t>
            </a:r>
            <a:r>
              <a:rPr lang="en-US" sz="1400" b="1" dirty="0">
                <a:effectLst/>
                <a:latin typeface="+mj-lt"/>
                <a:ea typeface="+mj-ea"/>
                <a:cs typeface="+mj-cs"/>
                <a:sym typeface="Arial"/>
              </a:rPr>
              <a:t>$6,504,620 in 2024</a:t>
            </a:r>
            <a:r>
              <a:rPr lang="en-US" sz="1400" dirty="0">
                <a:effectLst/>
                <a:latin typeface="+mj-lt"/>
                <a:ea typeface="+mj-ea"/>
                <a:cs typeface="+mj-cs"/>
                <a:sym typeface="Arial"/>
              </a:rPr>
              <a:t>, reflecting an overall rise in spending.</a:t>
            </a:r>
          </a:p>
          <a:p>
            <a:pPr marL="285750" indent="-285750">
              <a:buFont typeface="Arial" panose="020B0604020202020204" pitchFamily="34" charset="0"/>
              <a:buChar char="•"/>
            </a:pPr>
            <a:endParaRPr lang="en-US" sz="1400" b="1" u="sng" dirty="0">
              <a:effectLst/>
              <a:latin typeface="+mj-lt"/>
              <a:ea typeface="+mj-ea"/>
              <a:cs typeface="+mj-cs"/>
              <a:sym typeface="Arial"/>
            </a:endParaRPr>
          </a:p>
          <a:p>
            <a:pPr marL="285750" lvl="5" indent="-285750">
              <a:buFont typeface="Arial" panose="020B0604020202020204" pitchFamily="34" charset="0"/>
              <a:buChar char="•"/>
            </a:pPr>
            <a:r>
              <a:rPr lang="en-US" sz="1400" b="1" u="sng" dirty="0">
                <a:effectLst/>
                <a:latin typeface="+mj-lt"/>
                <a:ea typeface="+mj-ea"/>
                <a:cs typeface="+mj-cs"/>
                <a:sym typeface="Arial"/>
              </a:rPr>
              <a:t>Program Services</a:t>
            </a:r>
            <a:r>
              <a:rPr lang="en-US" sz="1400" dirty="0">
                <a:effectLst/>
                <a:latin typeface="+mj-lt"/>
                <a:ea typeface="+mj-ea"/>
                <a:cs typeface="+mj-cs"/>
                <a:sym typeface="Arial"/>
              </a:rPr>
              <a:t>:</a:t>
            </a:r>
          </a:p>
          <a:p>
            <a:pPr lvl="0"/>
            <a:endParaRPr lang="en-US" sz="1400" b="1" dirty="0">
              <a:effectLst/>
              <a:latin typeface="+mj-lt"/>
              <a:ea typeface="+mj-ea"/>
              <a:cs typeface="+mj-cs"/>
              <a:sym typeface="Arial"/>
            </a:endParaRPr>
          </a:p>
          <a:p>
            <a:pPr marL="285750" lvl="0" indent="-285750">
              <a:buFont typeface="Arial" panose="020B0604020202020204" pitchFamily="34" charset="0"/>
              <a:buChar char="•"/>
            </a:pPr>
            <a:r>
              <a:rPr lang="en-US" sz="1400" b="1" dirty="0">
                <a:effectLst/>
                <a:latin typeface="+mj-lt"/>
                <a:ea typeface="+mj-ea"/>
                <a:cs typeface="+mj-cs"/>
                <a:sym typeface="Arial"/>
              </a:rPr>
              <a:t>Church</a:t>
            </a:r>
            <a:r>
              <a:rPr lang="en-US" sz="1400" dirty="0">
                <a:effectLst/>
                <a:latin typeface="+mj-lt"/>
                <a:ea typeface="+mj-ea"/>
                <a:cs typeface="+mj-cs"/>
                <a:sym typeface="Arial"/>
              </a:rPr>
              <a:t>:</a:t>
            </a:r>
          </a:p>
          <a:p>
            <a:pPr lvl="2"/>
            <a:r>
              <a:rPr lang="en-US" sz="1400" dirty="0">
                <a:effectLst/>
                <a:latin typeface="+mj-lt"/>
                <a:ea typeface="+mj-ea"/>
                <a:cs typeface="+mj-cs"/>
                <a:sym typeface="Arial"/>
              </a:rPr>
              <a:t>2023: $3,199,189             2024: $3,386,665</a:t>
            </a:r>
          </a:p>
          <a:p>
            <a:pPr lvl="2"/>
            <a:r>
              <a:rPr lang="en-US" sz="1400" b="1" dirty="0">
                <a:effectLst/>
                <a:latin typeface="+mj-lt"/>
                <a:ea typeface="+mj-ea"/>
                <a:cs typeface="+mj-cs"/>
                <a:sym typeface="Arial"/>
              </a:rPr>
              <a:t>Increase</a:t>
            </a:r>
            <a:r>
              <a:rPr lang="en-US" sz="1400" dirty="0">
                <a:effectLst/>
                <a:latin typeface="+mj-lt"/>
                <a:ea typeface="+mj-ea"/>
                <a:cs typeface="+mj-cs"/>
                <a:sym typeface="Arial"/>
              </a:rPr>
              <a:t> of $187,476, showing higher operational or service costs for church programs.</a:t>
            </a:r>
          </a:p>
          <a:p>
            <a:pPr lvl="0"/>
            <a:endParaRPr lang="en-US" sz="1400" b="1" dirty="0">
              <a:effectLst/>
              <a:latin typeface="+mj-lt"/>
              <a:ea typeface="+mj-ea"/>
              <a:cs typeface="+mj-cs"/>
              <a:sym typeface="Arial"/>
            </a:endParaRPr>
          </a:p>
          <a:p>
            <a:pPr marL="285750" lvl="0" indent="-285750">
              <a:buFont typeface="Arial" panose="020B0604020202020204" pitchFamily="34" charset="0"/>
              <a:buChar char="•"/>
            </a:pPr>
            <a:r>
              <a:rPr lang="en-US" sz="1400" b="1" dirty="0">
                <a:effectLst/>
                <a:latin typeface="+mj-lt"/>
                <a:ea typeface="+mj-ea"/>
                <a:cs typeface="+mj-cs"/>
                <a:sym typeface="Arial"/>
              </a:rPr>
              <a:t>Nursery School</a:t>
            </a:r>
            <a:r>
              <a:rPr lang="en-US" sz="1400" dirty="0">
                <a:effectLst/>
                <a:latin typeface="+mj-lt"/>
                <a:ea typeface="+mj-ea"/>
                <a:cs typeface="+mj-cs"/>
                <a:sym typeface="Arial"/>
              </a:rPr>
              <a:t>:</a:t>
            </a:r>
          </a:p>
          <a:p>
            <a:pPr lvl="2"/>
            <a:r>
              <a:rPr lang="en-US" sz="1400" dirty="0">
                <a:effectLst/>
                <a:latin typeface="+mj-lt"/>
                <a:ea typeface="+mj-ea"/>
                <a:cs typeface="+mj-cs"/>
                <a:sym typeface="Arial"/>
              </a:rPr>
              <a:t>2023: $1,970,843         2024: $2,312,597</a:t>
            </a:r>
          </a:p>
          <a:p>
            <a:pPr lvl="2"/>
            <a:r>
              <a:rPr lang="en-US" sz="1400" b="1" dirty="0">
                <a:effectLst/>
                <a:latin typeface="+mj-lt"/>
                <a:ea typeface="+mj-ea"/>
                <a:cs typeface="+mj-cs"/>
                <a:sym typeface="Arial"/>
              </a:rPr>
              <a:t>Increase</a:t>
            </a:r>
            <a:r>
              <a:rPr lang="en-US" sz="1400" dirty="0">
                <a:effectLst/>
                <a:latin typeface="+mj-lt"/>
                <a:ea typeface="+mj-ea"/>
                <a:cs typeface="+mj-cs"/>
                <a:sym typeface="Arial"/>
              </a:rPr>
              <a:t> of $341,754, indicating increased investment in nursery school operations.</a:t>
            </a:r>
          </a:p>
          <a:p>
            <a:pPr lvl="2"/>
            <a:r>
              <a:rPr lang="en-US" sz="1400" b="1" dirty="0">
                <a:effectLst/>
                <a:latin typeface="+mj-lt"/>
                <a:ea typeface="+mj-ea"/>
                <a:cs typeface="+mj-cs"/>
                <a:sym typeface="Arial"/>
              </a:rPr>
              <a:t>Total Program Services</a:t>
            </a:r>
            <a:r>
              <a:rPr lang="en-US" sz="1400" dirty="0">
                <a:effectLst/>
                <a:latin typeface="+mj-lt"/>
                <a:ea typeface="+mj-ea"/>
                <a:cs typeface="+mj-cs"/>
                <a:sym typeface="Arial"/>
              </a:rPr>
              <a:t> rose from </a:t>
            </a:r>
            <a:r>
              <a:rPr lang="en-US" sz="1400" b="1" dirty="0">
                <a:effectLst/>
                <a:latin typeface="+mj-lt"/>
                <a:ea typeface="+mj-ea"/>
                <a:cs typeface="+mj-cs"/>
                <a:sym typeface="Arial"/>
              </a:rPr>
              <a:t>$5,170,032</a:t>
            </a:r>
            <a:r>
              <a:rPr lang="en-US" sz="1400" dirty="0">
                <a:effectLst/>
                <a:latin typeface="+mj-lt"/>
                <a:ea typeface="+mj-ea"/>
                <a:cs typeface="+mj-cs"/>
                <a:sym typeface="Arial"/>
              </a:rPr>
              <a:t> in 2023 to </a:t>
            </a:r>
            <a:r>
              <a:rPr lang="en-US" sz="1400" b="1" dirty="0">
                <a:effectLst/>
                <a:latin typeface="+mj-lt"/>
                <a:ea typeface="+mj-ea"/>
                <a:cs typeface="+mj-cs"/>
                <a:sym typeface="Arial"/>
              </a:rPr>
              <a:t>$5,699,262</a:t>
            </a:r>
            <a:r>
              <a:rPr lang="en-US" sz="1400" dirty="0">
                <a:effectLst/>
                <a:latin typeface="+mj-lt"/>
                <a:ea typeface="+mj-ea"/>
                <a:cs typeface="+mj-cs"/>
                <a:sym typeface="Arial"/>
              </a:rPr>
              <a:t> in 2024, a </a:t>
            </a:r>
            <a:r>
              <a:rPr lang="en-US" sz="1400" b="1" dirty="0">
                <a:effectLst/>
                <a:latin typeface="+mj-lt"/>
                <a:ea typeface="+mj-ea"/>
                <a:cs typeface="+mj-cs"/>
                <a:sym typeface="Arial"/>
              </a:rPr>
              <a:t>net increase of $529,230</a:t>
            </a:r>
            <a:r>
              <a:rPr lang="en-US" sz="1400" dirty="0">
                <a:effectLst/>
                <a:latin typeface="+mj-lt"/>
                <a:ea typeface="+mj-ea"/>
                <a:cs typeface="+mj-cs"/>
                <a:sym typeface="Arial"/>
              </a:rPr>
              <a:t>.</a:t>
            </a:r>
          </a:p>
          <a:p>
            <a:r>
              <a:rPr lang="en-US" sz="1400" dirty="0">
                <a:effectLst/>
                <a:latin typeface="+mj-lt"/>
                <a:ea typeface="+mj-ea"/>
                <a:cs typeface="+mj-cs"/>
                <a:sym typeface="Arial"/>
              </a:rPr>
              <a:t>·  </a:t>
            </a:r>
          </a:p>
          <a:p>
            <a:pPr marL="285750" indent="-285750">
              <a:buFont typeface="Arial" panose="020B0604020202020204" pitchFamily="34" charset="0"/>
              <a:buChar char="•"/>
            </a:pPr>
            <a:r>
              <a:rPr lang="en-US" sz="1400" b="1" u="sng" dirty="0">
                <a:effectLst/>
                <a:latin typeface="+mj-lt"/>
                <a:ea typeface="+mj-ea"/>
                <a:cs typeface="+mj-cs"/>
                <a:sym typeface="Arial"/>
              </a:rPr>
              <a:t>Management and General Expenses</a:t>
            </a:r>
            <a:r>
              <a:rPr lang="en-US" sz="1400" dirty="0">
                <a:effectLst/>
                <a:latin typeface="+mj-lt"/>
                <a:ea typeface="+mj-ea"/>
                <a:cs typeface="+mj-cs"/>
                <a:sym typeface="Arial"/>
              </a:rPr>
              <a:t>:</a:t>
            </a:r>
          </a:p>
          <a:p>
            <a:pPr lvl="2"/>
            <a:r>
              <a:rPr lang="en-US" sz="1400" dirty="0">
                <a:effectLst/>
                <a:latin typeface="+mj-lt"/>
                <a:ea typeface="+mj-ea"/>
                <a:cs typeface="+mj-cs"/>
                <a:sym typeface="Arial"/>
              </a:rPr>
              <a:t>2023: $628,520                2024: $685,514</a:t>
            </a:r>
          </a:p>
          <a:p>
            <a:pPr lvl="2"/>
            <a:r>
              <a:rPr lang="en-US" sz="1400" b="1" dirty="0">
                <a:effectLst/>
                <a:latin typeface="+mj-lt"/>
                <a:ea typeface="+mj-ea"/>
                <a:cs typeface="+mj-cs"/>
                <a:sym typeface="Arial"/>
              </a:rPr>
              <a:t>Increase</a:t>
            </a:r>
            <a:r>
              <a:rPr lang="en-US" sz="1400" dirty="0">
                <a:effectLst/>
                <a:latin typeface="+mj-lt"/>
                <a:ea typeface="+mj-ea"/>
                <a:cs typeface="+mj-cs"/>
                <a:sym typeface="Arial"/>
              </a:rPr>
              <a:t> of $56,994, indicating higher general administrative costs.</a:t>
            </a:r>
          </a:p>
          <a:p>
            <a:endParaRPr lang="en-US" sz="1400" b="1" u="sng" dirty="0">
              <a:effectLst/>
              <a:latin typeface="+mj-lt"/>
              <a:ea typeface="+mj-ea"/>
              <a:cs typeface="+mj-cs"/>
              <a:sym typeface="Arial"/>
            </a:endParaRPr>
          </a:p>
          <a:p>
            <a:pPr marL="285750" indent="-285750">
              <a:buFont typeface="Arial" panose="020B0604020202020204" pitchFamily="34" charset="0"/>
              <a:buChar char="•"/>
            </a:pPr>
            <a:r>
              <a:rPr lang="en-US" sz="1400" b="1" u="sng" dirty="0">
                <a:effectLst/>
                <a:latin typeface="+mj-lt"/>
                <a:ea typeface="+mj-ea"/>
                <a:cs typeface="+mj-cs"/>
                <a:sym typeface="Arial"/>
              </a:rPr>
              <a:t>Fundraising Expenses</a:t>
            </a:r>
            <a:r>
              <a:rPr lang="en-US" sz="1400" dirty="0">
                <a:effectLst/>
                <a:latin typeface="+mj-lt"/>
                <a:ea typeface="+mj-ea"/>
                <a:cs typeface="+mj-cs"/>
                <a:sym typeface="Arial"/>
              </a:rPr>
              <a:t>:</a:t>
            </a:r>
          </a:p>
          <a:p>
            <a:pPr lvl="2"/>
            <a:r>
              <a:rPr lang="en-US" sz="1400" dirty="0">
                <a:effectLst/>
                <a:latin typeface="+mj-lt"/>
                <a:ea typeface="+mj-ea"/>
                <a:cs typeface="+mj-cs"/>
                <a:sym typeface="Arial"/>
              </a:rPr>
              <a:t>2023: $47,688       2024: $119,844</a:t>
            </a:r>
          </a:p>
          <a:p>
            <a:pPr lvl="2"/>
            <a:r>
              <a:rPr lang="en-US" sz="1400" b="1" dirty="0">
                <a:effectLst/>
                <a:latin typeface="+mj-lt"/>
                <a:ea typeface="+mj-ea"/>
                <a:cs typeface="+mj-cs"/>
                <a:sym typeface="Arial"/>
              </a:rPr>
              <a:t>Increase</a:t>
            </a:r>
            <a:r>
              <a:rPr lang="en-US" sz="1400" dirty="0">
                <a:effectLst/>
                <a:latin typeface="+mj-lt"/>
                <a:ea typeface="+mj-ea"/>
                <a:cs typeface="+mj-cs"/>
                <a:sym typeface="Arial"/>
              </a:rPr>
              <a:t> of $72,156, suggesting increased focus or spending on fundraising efforts.</a:t>
            </a:r>
          </a:p>
          <a:p>
            <a:r>
              <a:rPr lang="en-US" sz="1400" dirty="0">
                <a:effectLst/>
                <a:latin typeface="+mj-lt"/>
                <a:ea typeface="+mj-ea"/>
                <a:cs typeface="+mj-cs"/>
                <a:sym typeface="Arial"/>
              </a:rPr>
              <a:t>·</a:t>
            </a:r>
          </a:p>
          <a:p>
            <a:r>
              <a:rPr lang="en-US" sz="1400" b="1" u="sng" dirty="0">
                <a:effectLst/>
                <a:latin typeface="+mj-lt"/>
                <a:ea typeface="+mj-ea"/>
                <a:cs typeface="+mj-cs"/>
                <a:sym typeface="Arial"/>
              </a:rPr>
              <a:t>Total Expenses</a:t>
            </a:r>
            <a:r>
              <a:rPr lang="en-US" sz="1400" u="sng" dirty="0">
                <a:effectLst/>
                <a:latin typeface="+mj-lt"/>
                <a:ea typeface="+mj-ea"/>
                <a:cs typeface="+mj-cs"/>
                <a:sym typeface="Arial"/>
              </a:rPr>
              <a:t>:</a:t>
            </a:r>
            <a:endParaRPr lang="en-US" sz="1400" dirty="0">
              <a:effectLst/>
              <a:latin typeface="+mj-lt"/>
              <a:ea typeface="+mj-ea"/>
              <a:cs typeface="+mj-cs"/>
              <a:sym typeface="Arial"/>
            </a:endParaRPr>
          </a:p>
          <a:p>
            <a:pPr lvl="2"/>
            <a:r>
              <a:rPr lang="en-US" sz="1400" dirty="0">
                <a:effectLst/>
                <a:latin typeface="+mj-lt"/>
                <a:ea typeface="+mj-ea"/>
                <a:cs typeface="+mj-cs"/>
                <a:sym typeface="Arial"/>
              </a:rPr>
              <a:t>2023: $5,846,240            2024: $6,504,620</a:t>
            </a:r>
          </a:p>
          <a:p>
            <a:pPr lvl="2"/>
            <a:r>
              <a:rPr lang="en-US" sz="1400" dirty="0">
                <a:effectLst/>
                <a:latin typeface="+mj-lt"/>
                <a:ea typeface="+mj-ea"/>
                <a:cs typeface="+mj-cs"/>
                <a:sym typeface="Arial"/>
              </a:rPr>
              <a:t>Overall, there was a </a:t>
            </a:r>
            <a:r>
              <a:rPr lang="en-US" sz="1400" b="1" dirty="0">
                <a:effectLst/>
                <a:latin typeface="+mj-lt"/>
                <a:ea typeface="+mj-ea"/>
                <a:cs typeface="+mj-cs"/>
                <a:sym typeface="Arial"/>
              </a:rPr>
              <a:t>net increase of $658,380</a:t>
            </a:r>
            <a:r>
              <a:rPr lang="en-US" sz="1400" dirty="0">
                <a:effectLst/>
                <a:latin typeface="+mj-lt"/>
                <a:ea typeface="+mj-ea"/>
                <a:cs typeface="+mj-cs"/>
                <a:sym typeface="Arial"/>
              </a:rPr>
              <a:t> in total expenses.</a:t>
            </a:r>
          </a:p>
          <a:p>
            <a:endParaRPr lang="en-US" sz="1400" dirty="0">
              <a:effectLst/>
              <a:latin typeface="+mj-lt"/>
              <a:ea typeface="+mj-ea"/>
              <a:cs typeface="+mj-cs"/>
              <a:sym typeface="Arial"/>
            </a:endParaRPr>
          </a:p>
          <a:p>
            <a:r>
              <a:rPr lang="en-US" sz="1400" b="1" u="sng" dirty="0">
                <a:effectLst/>
                <a:latin typeface="+mj-lt"/>
                <a:ea typeface="+mj-ea"/>
                <a:cs typeface="+mj-cs"/>
                <a:sym typeface="Arial"/>
              </a:rPr>
              <a:t>Net Assets Released from Restriction</a:t>
            </a:r>
            <a:r>
              <a:rPr lang="en-US" sz="1400" dirty="0">
                <a:effectLst/>
                <a:latin typeface="+mj-lt"/>
                <a:ea typeface="+mj-ea"/>
                <a:cs typeface="+mj-cs"/>
                <a:sym typeface="Arial"/>
              </a:rPr>
              <a:t>:</a:t>
            </a:r>
          </a:p>
          <a:p>
            <a:pPr lvl="2"/>
            <a:r>
              <a:rPr lang="en-US" sz="1400" dirty="0">
                <a:effectLst/>
                <a:latin typeface="+mj-lt"/>
                <a:ea typeface="+mj-ea"/>
                <a:cs typeface="+mj-cs"/>
                <a:sym typeface="Arial"/>
              </a:rPr>
              <a:t>2023: $143,806               2024: $112,822</a:t>
            </a:r>
          </a:p>
          <a:p>
            <a:pPr lvl="2"/>
            <a:r>
              <a:rPr lang="en-US" sz="1400" b="1" dirty="0">
                <a:effectLst/>
                <a:latin typeface="+mj-lt"/>
                <a:ea typeface="+mj-ea"/>
                <a:cs typeface="+mj-cs"/>
                <a:sym typeface="Arial"/>
              </a:rPr>
              <a:t>Decrease</a:t>
            </a:r>
            <a:r>
              <a:rPr lang="en-US" sz="1400" dirty="0">
                <a:effectLst/>
                <a:latin typeface="+mj-lt"/>
                <a:ea typeface="+mj-ea"/>
                <a:cs typeface="+mj-cs"/>
                <a:sym typeface="Arial"/>
              </a:rPr>
              <a:t> of $30,984, meaning fewer restricted funds were used to cover expenses in 2024 compared to 2023.</a:t>
            </a:r>
          </a:p>
          <a:p>
            <a:pPr lvl="1"/>
            <a:r>
              <a:rPr lang="en-US" sz="1400" dirty="0">
                <a:effectLst/>
                <a:latin typeface="+mj-lt"/>
                <a:ea typeface="+mj-ea"/>
                <a:cs typeface="+mj-cs"/>
                <a:sym typeface="Arial"/>
              </a:rPr>
              <a:t> </a:t>
            </a:r>
          </a:p>
          <a:p>
            <a:pPr>
              <a:defRPr sz="1100"/>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1400" dirty="0">
                <a:effectLst/>
                <a:latin typeface="+mj-lt"/>
                <a:ea typeface="+mj-ea"/>
                <a:cs typeface="+mj-cs"/>
                <a:sym typeface="Arial"/>
              </a:rPr>
              <a:t>For fiscal year 2024, all activities of the combined Church and Nursery School resulted in a total change in net assets, or surplus, of $995,393. The Church contributed </a:t>
            </a:r>
            <a:r>
              <a:rPr lang="en-US" sz="1400" b="1" dirty="0">
                <a:effectLst/>
                <a:latin typeface="+mj-lt"/>
                <a:ea typeface="+mj-ea"/>
                <a:cs typeface="+mj-cs"/>
                <a:sym typeface="Arial"/>
              </a:rPr>
              <a:t>$238,575</a:t>
            </a:r>
            <a:r>
              <a:rPr lang="en-US" sz="1400" dirty="0">
                <a:effectLst/>
                <a:latin typeface="+mj-lt"/>
                <a:ea typeface="+mj-ea"/>
                <a:cs typeface="+mj-cs"/>
                <a:sym typeface="Arial"/>
              </a:rPr>
              <a:t>, while the Nursery School contributed </a:t>
            </a:r>
            <a:r>
              <a:rPr lang="en-US" sz="1400" b="1" dirty="0">
                <a:effectLst/>
                <a:latin typeface="+mj-lt"/>
                <a:ea typeface="+mj-ea"/>
                <a:cs typeface="+mj-cs"/>
                <a:sym typeface="Arial"/>
              </a:rPr>
              <a:t>$756,818</a:t>
            </a:r>
            <a:r>
              <a:rPr lang="en-US" sz="1400" dirty="0">
                <a:effectLst/>
                <a:latin typeface="+mj-lt"/>
                <a:ea typeface="+mj-ea"/>
                <a:cs typeface="+mj-cs"/>
                <a:sym typeface="Arial"/>
              </a:rPr>
              <a:t>. </a:t>
            </a:r>
          </a:p>
          <a:p>
            <a:pPr marL="0" marR="0" lvl="0" indent="0" defTabSz="914400" eaLnBrk="1" fontAlgn="auto" latinLnBrk="0" hangingPunct="1">
              <a:lnSpc>
                <a:spcPct val="100000"/>
              </a:lnSpc>
              <a:spcBef>
                <a:spcPts val="0"/>
              </a:spcBef>
              <a:spcAft>
                <a:spcPts val="0"/>
              </a:spcAft>
              <a:buClrTx/>
              <a:buSzTx/>
              <a:buFontTx/>
              <a:buNone/>
              <a:tabLst/>
              <a:defRPr/>
            </a:pPr>
            <a:endParaRPr lang="en-US" sz="1400" dirty="0">
              <a:effectLst/>
              <a:latin typeface="+mj-lt"/>
              <a:ea typeface="+mj-ea"/>
              <a:cs typeface="+mj-cs"/>
              <a:sym typeface="Arial"/>
            </a:endParaRPr>
          </a:p>
          <a:p>
            <a:pPr marL="0" marR="0" lvl="0" indent="0" defTabSz="914400" eaLnBrk="1" fontAlgn="auto" latinLnBrk="0" hangingPunct="1">
              <a:lnSpc>
                <a:spcPct val="100000"/>
              </a:lnSpc>
              <a:spcBef>
                <a:spcPts val="0"/>
              </a:spcBef>
              <a:spcAft>
                <a:spcPts val="0"/>
              </a:spcAft>
              <a:buClrTx/>
              <a:buSzTx/>
              <a:buFontTx/>
              <a:buNone/>
              <a:tabLst/>
              <a:defRPr/>
            </a:pPr>
            <a:r>
              <a:rPr lang="en-US" sz="1400" dirty="0">
                <a:effectLst/>
                <a:latin typeface="+mj-lt"/>
                <a:ea typeface="+mj-ea"/>
                <a:cs typeface="+mj-cs"/>
                <a:sym typeface="Arial"/>
              </a:rPr>
              <a:t>The ERC is a refundable tax credit for certain eligible businesses and tax-exempt organizations that had employees and were affected during the COVID-19 pandemic. The IRS was concerned about a large number of improper ERC claims and is closely reviewing tax returns that claim the credit. Applies to 2020 and first three quarters of 2021. Qualify if (1) operations were suspended by a government order due to the pandemic or experience the required decline in gross receipts for that period.</a:t>
            </a:r>
          </a:p>
          <a:p>
            <a:pPr marL="0" marR="0" lvl="0" indent="0" defTabSz="914400" eaLnBrk="1" fontAlgn="auto" latinLnBrk="0" hangingPunct="1">
              <a:lnSpc>
                <a:spcPct val="100000"/>
              </a:lnSpc>
              <a:spcBef>
                <a:spcPts val="0"/>
              </a:spcBef>
              <a:spcAft>
                <a:spcPts val="0"/>
              </a:spcAft>
              <a:buClrTx/>
              <a:buSzTx/>
              <a:buFontTx/>
              <a:buNone/>
              <a:tabLst/>
              <a:defRPr/>
            </a:pPr>
            <a:endParaRPr lang="en-US" sz="1400" dirty="0">
              <a:effectLst/>
              <a:latin typeface="+mj-lt"/>
              <a:ea typeface="+mj-ea"/>
              <a:cs typeface="+mj-cs"/>
              <a:sym typeface="Arial"/>
            </a:endParaRPr>
          </a:p>
          <a:p>
            <a:endParaRPr lang="en-US" dirty="0"/>
          </a:p>
        </p:txBody>
      </p:sp>
    </p:spTree>
    <p:extLst>
      <p:ext uri="{BB962C8B-B14F-4D97-AF65-F5344CB8AC3E}">
        <p14:creationId xmlns:p14="http://schemas.microsoft.com/office/powerpoint/2010/main" val="21440474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 name="Shape 387"/>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388" name="Shape 388"/>
          <p:cNvSpPr>
            <a:spLocks noGrp="1"/>
          </p:cNvSpPr>
          <p:nvPr>
            <p:ph type="body" sz="quarter" idx="1"/>
          </p:nvPr>
        </p:nvSpPr>
        <p:spPr>
          <a:prstGeom prst="rect">
            <a:avLst/>
          </a:prstGeom>
        </p:spPr>
        <p:txBody>
          <a:bodyPr/>
          <a:lstStyle/>
          <a:p>
            <a:pPr marL="171450" marR="0" lvl="0" indent="-171450" defTabSz="914400" eaLnBrk="1" fontAlgn="auto" latinLnBrk="0" hangingPunct="1">
              <a:lnSpc>
                <a:spcPct val="100000"/>
              </a:lnSpc>
              <a:spcBef>
                <a:spcPts val="0"/>
              </a:spcBef>
              <a:spcAft>
                <a:spcPts val="0"/>
              </a:spcAft>
              <a:buClr>
                <a:srgbClr val="000000"/>
              </a:buClr>
              <a:buSzPts val="1100"/>
              <a:buFont typeface="Arial"/>
              <a:buChar char="●"/>
              <a:tabLst/>
              <a:defRPr sz="1100">
                <a:latin typeface="Calibri"/>
                <a:ea typeface="Calibri"/>
                <a:cs typeface="Calibri"/>
                <a:sym typeface="Calibri"/>
              </a:defRPr>
            </a:pPr>
            <a:r>
              <a:rPr dirty="0"/>
              <a:t> </a:t>
            </a:r>
            <a:r>
              <a:rPr lang="en-US" sz="1100" dirty="0">
                <a:effectLst/>
                <a:latin typeface="+mj-lt"/>
                <a:ea typeface="+mj-ea"/>
                <a:cs typeface="+mj-cs"/>
                <a:sym typeface="Calibri"/>
              </a:rPr>
              <a:t>I won’t spend much time of this, but for those of you who are interested in financial metrics, two key financial metrics: Liquid Unrestricted Net Assets (LUNA) and the debt-to-equity ratio. It highlights that the debt-to-equity ratio has remained stable compared to the previous year and has shown improvement over the past five years. Additionally, LUNA has increased, with the reserves now able to theoretically support nearly a full year of operations</a:t>
            </a:r>
            <a:r>
              <a:rPr dirty="0"/>
              <a:t>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1400" dirty="0">
                <a:effectLst/>
                <a:latin typeface="+mj-lt"/>
                <a:ea typeface="+mj-ea"/>
                <a:cs typeface="+mj-cs"/>
                <a:sym typeface="Arial"/>
              </a:rPr>
              <a:t>We don’t have time to go through the 2025 budget in detail. But at a high level, aware of the Capital Campaign – the Finance Committee, Vestry and staff worked very hard to produce a budget that did not rely on an increase in stewardship pledges for FY 25 to balance the budget.</a:t>
            </a:r>
          </a:p>
          <a:p>
            <a:pPr marL="0" marR="0" lvl="0" indent="0" defTabSz="914400" eaLnBrk="1" fontAlgn="auto" latinLnBrk="0" hangingPunct="1">
              <a:lnSpc>
                <a:spcPct val="100000"/>
              </a:lnSpc>
              <a:spcBef>
                <a:spcPts val="0"/>
              </a:spcBef>
              <a:spcAft>
                <a:spcPts val="0"/>
              </a:spcAft>
              <a:buClrTx/>
              <a:buSzTx/>
              <a:buFontTx/>
              <a:buNone/>
              <a:tabLst/>
              <a:defRPr/>
            </a:pPr>
            <a:endParaRPr lang="en-US" sz="1400" dirty="0">
              <a:effectLst/>
              <a:latin typeface="+mj-lt"/>
              <a:ea typeface="+mj-ea"/>
              <a:cs typeface="+mj-cs"/>
              <a:sym typeface="Arial"/>
            </a:endParaRPr>
          </a:p>
          <a:p>
            <a:pPr marL="0" marR="0" lvl="0" indent="0" defTabSz="914400" eaLnBrk="1" fontAlgn="auto" latinLnBrk="0" hangingPunct="1">
              <a:lnSpc>
                <a:spcPct val="100000"/>
              </a:lnSpc>
              <a:spcBef>
                <a:spcPts val="0"/>
              </a:spcBef>
              <a:spcAft>
                <a:spcPts val="0"/>
              </a:spcAft>
              <a:buClrTx/>
              <a:buSzTx/>
              <a:buFontTx/>
              <a:buNone/>
              <a:tabLst/>
              <a:defRPr/>
            </a:pPr>
            <a:r>
              <a:rPr lang="en-US" sz="1400" dirty="0">
                <a:effectLst/>
                <a:latin typeface="+mj-lt"/>
                <a:ea typeface="+mj-ea"/>
                <a:cs typeface="+mj-cs"/>
                <a:sym typeface="Arial"/>
              </a:rPr>
              <a:t>Walk through increases.</a:t>
            </a:r>
          </a:p>
          <a:p>
            <a:pPr marL="0" marR="0" lvl="0" indent="0" defTabSz="914400" eaLnBrk="1" fontAlgn="auto" latinLnBrk="0" hangingPunct="1">
              <a:lnSpc>
                <a:spcPct val="100000"/>
              </a:lnSpc>
              <a:spcBef>
                <a:spcPts val="0"/>
              </a:spcBef>
              <a:spcAft>
                <a:spcPts val="0"/>
              </a:spcAft>
              <a:buClrTx/>
              <a:buSzTx/>
              <a:buFontTx/>
              <a:buNone/>
              <a:tabLst/>
              <a:defRPr/>
            </a:pPr>
            <a:endParaRPr lang="en-US" sz="1400" dirty="0">
              <a:effectLst/>
              <a:latin typeface="+mj-lt"/>
              <a:ea typeface="+mj-ea"/>
              <a:cs typeface="+mj-cs"/>
              <a:sym typeface="Arial"/>
            </a:endParaRPr>
          </a:p>
          <a:p>
            <a:pPr lvl="0"/>
            <a:r>
              <a:rPr lang="en-US" sz="1400" dirty="0">
                <a:effectLst/>
                <a:latin typeface="+mj-lt"/>
                <a:ea typeface="+mj-ea"/>
                <a:cs typeface="+mj-cs"/>
                <a:sym typeface="Arial"/>
              </a:rPr>
              <a:t>This page shows the total income and expense of the 2024 budget and the increases or decreases made to arrive at the 2025 budget.</a:t>
            </a:r>
          </a:p>
          <a:p>
            <a:pPr lvl="0"/>
            <a:r>
              <a:rPr lang="en-US" sz="1400" dirty="0">
                <a:effectLst/>
                <a:latin typeface="+mj-lt"/>
                <a:ea typeface="+mj-ea"/>
                <a:cs typeface="+mj-cs"/>
                <a:sym typeface="Arial"/>
              </a:rPr>
              <a:t>The budget increased by about $31,543.00.</a:t>
            </a:r>
          </a:p>
          <a:p>
            <a:pPr lvl="0"/>
            <a:endParaRPr lang="en-US" sz="1400" dirty="0">
              <a:effectLst/>
              <a:latin typeface="+mj-lt"/>
              <a:ea typeface="+mj-ea"/>
              <a:cs typeface="+mj-cs"/>
              <a:sym typeface="Arial"/>
            </a:endParaRPr>
          </a:p>
          <a:p>
            <a:pPr lvl="0"/>
            <a:r>
              <a:rPr lang="en-US" sz="1400" dirty="0">
                <a:effectLst/>
                <a:latin typeface="+mj-lt"/>
                <a:ea typeface="+mj-ea"/>
                <a:cs typeface="+mj-cs"/>
                <a:sym typeface="Arial"/>
              </a:rPr>
              <a:t>Expenses decreased because of vacancies less 3% increase , about $50,000 in program, and also utilities and maintenance.</a:t>
            </a:r>
          </a:p>
          <a:p>
            <a:pPr lvl="0"/>
            <a:endParaRPr lang="en-US" sz="1400" dirty="0">
              <a:effectLst/>
              <a:latin typeface="+mj-lt"/>
              <a:ea typeface="+mj-ea"/>
              <a:cs typeface="+mj-cs"/>
              <a:sym typeface="Arial"/>
            </a:endParaRPr>
          </a:p>
          <a:p>
            <a:pPr lvl="0"/>
            <a:r>
              <a:rPr lang="en-US" sz="1400" dirty="0">
                <a:effectLst/>
                <a:latin typeface="+mj-lt"/>
                <a:ea typeface="+mj-ea"/>
                <a:cs typeface="+mj-cs"/>
                <a:sym typeface="Arial"/>
              </a:rPr>
              <a:t>Revenue increased because of the 5% pledge increase, utilities and maintenance savings, increase in EDOW tithe and other programs.</a:t>
            </a:r>
          </a:p>
          <a:p>
            <a:pPr lvl="0"/>
            <a:endParaRPr lang="en-US" sz="1400" dirty="0">
              <a:effectLst/>
              <a:latin typeface="+mj-lt"/>
              <a:ea typeface="+mj-ea"/>
              <a:cs typeface="+mj-cs"/>
              <a:sym typeface="Arial"/>
            </a:endParaRPr>
          </a:p>
          <a:p>
            <a:pPr lvl="0"/>
            <a:r>
              <a:rPr lang="en-US" sz="1400" dirty="0">
                <a:effectLst/>
                <a:latin typeface="+mj-lt"/>
                <a:ea typeface="+mj-ea"/>
                <a:cs typeface="+mj-cs"/>
                <a:sym typeface="Arial"/>
              </a:rPr>
              <a:t>The 2025 budget will hopefully breakeven with a budgeted surplus of $37,332.</a:t>
            </a:r>
          </a:p>
          <a:p>
            <a:pPr marL="0" marR="0" lvl="0" indent="0" defTabSz="914400" eaLnBrk="1" fontAlgn="auto" latinLnBrk="0" hangingPunct="1">
              <a:lnSpc>
                <a:spcPct val="100000"/>
              </a:lnSpc>
              <a:spcBef>
                <a:spcPts val="0"/>
              </a:spcBef>
              <a:spcAft>
                <a:spcPts val="0"/>
              </a:spcAft>
              <a:buClrTx/>
              <a:buSzTx/>
              <a:buFontTx/>
              <a:buNone/>
              <a:tabLst/>
              <a:defRPr/>
            </a:pPr>
            <a:endParaRPr lang="en-US" sz="1400" dirty="0">
              <a:effectLst/>
              <a:latin typeface="+mj-lt"/>
              <a:ea typeface="+mj-ea"/>
              <a:cs typeface="+mj-cs"/>
              <a:sym typeface="Arial"/>
            </a:endParaRPr>
          </a:p>
          <a:p>
            <a:pPr marL="0" marR="0" lvl="0" indent="0" defTabSz="914400" eaLnBrk="1" fontAlgn="auto" latinLnBrk="0" hangingPunct="1">
              <a:lnSpc>
                <a:spcPct val="100000"/>
              </a:lnSpc>
              <a:spcBef>
                <a:spcPts val="0"/>
              </a:spcBef>
              <a:spcAft>
                <a:spcPts val="0"/>
              </a:spcAft>
              <a:buClrTx/>
              <a:buSzTx/>
              <a:buFontTx/>
              <a:buNone/>
              <a:tabLst/>
              <a:defRPr/>
            </a:pPr>
            <a:endParaRPr lang="en-US" sz="1400" b="1" dirty="0">
              <a:effectLst/>
              <a:latin typeface="+mj-lt"/>
              <a:ea typeface="+mj-ea"/>
              <a:cs typeface="+mj-cs"/>
              <a:sym typeface="Arial"/>
            </a:endParaRPr>
          </a:p>
          <a:p>
            <a:pPr marL="0" marR="0" lvl="0" indent="0" defTabSz="914400" eaLnBrk="1" fontAlgn="auto" latinLnBrk="0" hangingPunct="1">
              <a:lnSpc>
                <a:spcPct val="100000"/>
              </a:lnSpc>
              <a:spcBef>
                <a:spcPts val="0"/>
              </a:spcBef>
              <a:spcAft>
                <a:spcPts val="0"/>
              </a:spcAft>
              <a:buClrTx/>
              <a:buSzTx/>
              <a:buFontTx/>
              <a:buNone/>
              <a:tabLst/>
              <a:defRPr/>
            </a:pPr>
            <a:r>
              <a:rPr lang="en-US" sz="1400" b="1" dirty="0">
                <a:effectLst/>
                <a:latin typeface="+mj-lt"/>
                <a:ea typeface="+mj-ea"/>
                <a:cs typeface="+mj-cs"/>
                <a:sym typeface="Arial"/>
              </a:rPr>
              <a:t>Mention Vestry’s commitment to the endowment – for first time in many years, all funds bequeathed to the church went into the endowment and stayed there.</a:t>
            </a:r>
          </a:p>
          <a:p>
            <a:endParaRPr lang="en-US" dirty="0"/>
          </a:p>
        </p:txBody>
      </p:sp>
    </p:spTree>
    <p:extLst>
      <p:ext uri="{BB962C8B-B14F-4D97-AF65-F5344CB8AC3E}">
        <p14:creationId xmlns:p14="http://schemas.microsoft.com/office/powerpoint/2010/main" val="12507071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bg>
      <p:bgPr>
        <a:solidFill>
          <a:srgbClr val="CD505E"/>
        </a:solidFill>
        <a:effectLst/>
      </p:bgPr>
    </p:bg>
    <p:spTree>
      <p:nvGrpSpPr>
        <p:cNvPr id="1" name=""/>
        <p:cNvGrpSpPr/>
        <p:nvPr/>
      </p:nvGrpSpPr>
      <p:grpSpPr>
        <a:xfrm>
          <a:off x="0" y="0"/>
          <a:ext cx="0" cy="0"/>
          <a:chOff x="0" y="0"/>
          <a:chExt cx="0" cy="0"/>
        </a:xfrm>
      </p:grpSpPr>
      <p:sp>
        <p:nvSpPr>
          <p:cNvPr id="11" name="Title Text"/>
          <p:cNvSpPr txBox="1">
            <a:spLocks noGrp="1"/>
          </p:cNvSpPr>
          <p:nvPr>
            <p:ph type="title"/>
          </p:nvPr>
        </p:nvSpPr>
        <p:spPr>
          <a:xfrm>
            <a:off x="823999" y="1613813"/>
            <a:ext cx="4255501" cy="1872901"/>
          </a:xfrm>
          <a:prstGeom prst="rect">
            <a:avLst/>
          </a:prstGeom>
        </p:spPr>
        <p:txBody>
          <a:bodyPr anchor="ctr">
            <a:normAutofit/>
          </a:bodyPr>
          <a:lstStyle>
            <a:lvl1pPr>
              <a:defRPr sz="3600">
                <a:solidFill>
                  <a:srgbClr val="FFFFFF"/>
                </a:solidFill>
              </a:defRPr>
            </a:lvl1pPr>
          </a:lstStyle>
          <a:p>
            <a:r>
              <a:t>Title Text</a:t>
            </a:r>
          </a:p>
        </p:txBody>
      </p:sp>
      <p:sp>
        <p:nvSpPr>
          <p:cNvPr id="12" name="Body Level One…"/>
          <p:cNvSpPr txBox="1">
            <a:spLocks noGrp="1"/>
          </p:cNvSpPr>
          <p:nvPr>
            <p:ph type="body" sz="quarter" idx="1"/>
          </p:nvPr>
        </p:nvSpPr>
        <p:spPr>
          <a:xfrm>
            <a:off x="823999" y="3596299"/>
            <a:ext cx="4255501" cy="695401"/>
          </a:xfrm>
          <a:prstGeom prst="rect">
            <a:avLst/>
          </a:prstGeom>
        </p:spPr>
        <p:txBody>
          <a:bodyPr>
            <a:normAutofit/>
          </a:bodyPr>
          <a:lstStyle>
            <a:lvl1pPr marL="311150" indent="-165100">
              <a:lnSpc>
                <a:spcPct val="100000"/>
              </a:lnSpc>
              <a:buClrTx/>
              <a:buSzTx/>
              <a:buFontTx/>
              <a:buNone/>
              <a:defRPr sz="1600">
                <a:solidFill>
                  <a:srgbClr val="FFFFFF"/>
                </a:solidFill>
              </a:defRPr>
            </a:lvl1pPr>
            <a:lvl2pPr marL="311150" indent="304800">
              <a:lnSpc>
                <a:spcPct val="100000"/>
              </a:lnSpc>
              <a:buClrTx/>
              <a:buSzTx/>
              <a:buFontTx/>
              <a:buNone/>
              <a:defRPr sz="1600">
                <a:solidFill>
                  <a:srgbClr val="FFFFFF"/>
                </a:solidFill>
              </a:defRPr>
            </a:lvl2pPr>
            <a:lvl3pPr marL="311150" indent="762000">
              <a:lnSpc>
                <a:spcPct val="100000"/>
              </a:lnSpc>
              <a:buClrTx/>
              <a:buSzTx/>
              <a:buFontTx/>
              <a:buNone/>
              <a:defRPr sz="1600">
                <a:solidFill>
                  <a:srgbClr val="FFFFFF"/>
                </a:solidFill>
              </a:defRPr>
            </a:lvl3pPr>
            <a:lvl4pPr marL="311150" indent="1219200">
              <a:lnSpc>
                <a:spcPct val="100000"/>
              </a:lnSpc>
              <a:buClrTx/>
              <a:buSzTx/>
              <a:buFontTx/>
              <a:buNone/>
              <a:defRPr sz="1600">
                <a:solidFill>
                  <a:srgbClr val="FFFFFF"/>
                </a:solidFill>
              </a:defRPr>
            </a:lvl4pPr>
            <a:lvl5pPr marL="311150" indent="1676400">
              <a:lnSpc>
                <a:spcPct val="100000"/>
              </a:lnSpc>
              <a:buClrTx/>
              <a:buSzTx/>
              <a:buFontTx/>
              <a:buNone/>
              <a:defRPr sz="1600">
                <a:solidFill>
                  <a:srgbClr val="FFFFFF"/>
                </a:solidFill>
              </a:defRPr>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rPr/>
              <a:t>‹#›</a:t>
            </a:fld>
            <a:endParaRPr dirty="0"/>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BIG_NUMBER">
    <p:bg>
      <p:bgPr>
        <a:solidFill>
          <a:schemeClr val="accent3"/>
        </a:solidFill>
        <a:effectLst/>
      </p:bgPr>
    </p:bg>
    <p:spTree>
      <p:nvGrpSpPr>
        <p:cNvPr id="1" name=""/>
        <p:cNvGrpSpPr/>
        <p:nvPr/>
      </p:nvGrpSpPr>
      <p:grpSpPr>
        <a:xfrm>
          <a:off x="0" y="0"/>
          <a:ext cx="0" cy="0"/>
          <a:chOff x="0" y="0"/>
          <a:chExt cx="0" cy="0"/>
        </a:xfrm>
      </p:grpSpPr>
      <p:grpSp>
        <p:nvGrpSpPr>
          <p:cNvPr id="246" name="Google Shape;75;p11"/>
          <p:cNvGrpSpPr/>
          <p:nvPr/>
        </p:nvGrpSpPr>
        <p:grpSpPr>
          <a:xfrm>
            <a:off x="51" y="4099200"/>
            <a:ext cx="9144037" cy="1044301"/>
            <a:chOff x="0" y="0"/>
            <a:chExt cx="9144035" cy="1044300"/>
          </a:xfrm>
        </p:grpSpPr>
        <p:grpSp>
          <p:nvGrpSpPr>
            <p:cNvPr id="125" name="Google Shape;76;p11"/>
            <p:cNvGrpSpPr/>
            <p:nvPr/>
          </p:nvGrpSpPr>
          <p:grpSpPr>
            <a:xfrm>
              <a:off x="0" y="209999"/>
              <a:ext cx="231623" cy="834302"/>
              <a:chOff x="0" y="0"/>
              <a:chExt cx="231622" cy="834300"/>
            </a:xfrm>
          </p:grpSpPr>
          <p:sp>
            <p:nvSpPr>
              <p:cNvPr id="121" name="Google Shape;77;p11"/>
              <p:cNvSpPr/>
              <p:nvPr/>
            </p:nvSpPr>
            <p:spPr>
              <a:xfrm flipH="1">
                <a:off x="-1" y="419400"/>
                <a:ext cx="231623" cy="4149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2699"/>
                      <a:pt x="21600" y="6029"/>
                    </a:cubicBezTo>
                    <a:lnTo>
                      <a:pt x="21600" y="21600"/>
                    </a:lnTo>
                    <a:lnTo>
                      <a:pt x="0" y="21600"/>
                    </a:lnTo>
                    <a:lnTo>
                      <a:pt x="0" y="6029"/>
                    </a:lnTo>
                    <a:cubicBezTo>
                      <a:pt x="0" y="2699"/>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22" name="Google Shape;78;p11"/>
              <p:cNvSpPr/>
              <p:nvPr/>
            </p:nvSpPr>
            <p:spPr>
              <a:xfrm flipH="1">
                <a:off x="-1" y="-1"/>
                <a:ext cx="231623" cy="8343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342"/>
                      <a:pt x="21600" y="2998"/>
                    </a:cubicBezTo>
                    <a:lnTo>
                      <a:pt x="21600" y="21600"/>
                    </a:lnTo>
                    <a:lnTo>
                      <a:pt x="0" y="21600"/>
                    </a:lnTo>
                    <a:lnTo>
                      <a:pt x="0" y="2998"/>
                    </a:lnTo>
                    <a:cubicBezTo>
                      <a:pt x="0" y="1342"/>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23" name="Google Shape;79;p11"/>
              <p:cNvSpPr/>
              <p:nvPr/>
            </p:nvSpPr>
            <p:spPr>
              <a:xfrm flipH="1">
                <a:off x="-1" y="209700"/>
                <a:ext cx="231623" cy="6246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793"/>
                      <a:pt x="21600" y="4005"/>
                    </a:cubicBezTo>
                    <a:lnTo>
                      <a:pt x="21600" y="21600"/>
                    </a:lnTo>
                    <a:lnTo>
                      <a:pt x="0" y="21600"/>
                    </a:lnTo>
                    <a:lnTo>
                      <a:pt x="0" y="4005"/>
                    </a:lnTo>
                    <a:cubicBezTo>
                      <a:pt x="0" y="1793"/>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24" name="Google Shape;80;p11"/>
              <p:cNvSpPr/>
              <p:nvPr/>
            </p:nvSpPr>
            <p:spPr>
              <a:xfrm flipH="1">
                <a:off x="0" y="629100"/>
                <a:ext cx="231622" cy="205201"/>
              </a:xfrm>
              <a:custGeom>
                <a:avLst/>
                <a:gdLst/>
                <a:ahLst/>
                <a:cxnLst>
                  <a:cxn ang="0">
                    <a:pos x="wd2" y="hd2"/>
                  </a:cxn>
                  <a:cxn ang="5400000">
                    <a:pos x="wd2" y="hd2"/>
                  </a:cxn>
                  <a:cxn ang="10800000">
                    <a:pos x="wd2" y="hd2"/>
                  </a:cxn>
                  <a:cxn ang="16200000">
                    <a:pos x="wd2" y="hd2"/>
                  </a:cxn>
                </a:cxnLst>
                <a:rect l="0" t="0" r="r" b="b"/>
                <a:pathLst>
                  <a:path w="21600" h="21600" extrusionOk="0">
                    <a:moveTo>
                      <a:pt x="9568" y="0"/>
                    </a:moveTo>
                    <a:lnTo>
                      <a:pt x="12032" y="0"/>
                    </a:lnTo>
                    <a:cubicBezTo>
                      <a:pt x="17316" y="0"/>
                      <a:pt x="21600" y="4835"/>
                      <a:pt x="21600" y="10800"/>
                    </a:cubicBezTo>
                    <a:lnTo>
                      <a:pt x="21600" y="21600"/>
                    </a:lnTo>
                    <a:lnTo>
                      <a:pt x="0" y="21600"/>
                    </a:lnTo>
                    <a:lnTo>
                      <a:pt x="0" y="10800"/>
                    </a:lnTo>
                    <a:cubicBezTo>
                      <a:pt x="0" y="4835"/>
                      <a:pt x="4284" y="0"/>
                      <a:pt x="9568"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nvGrpSpPr>
            <p:cNvPr id="131" name="Google Shape;81;p11"/>
            <p:cNvGrpSpPr/>
            <p:nvPr/>
          </p:nvGrpSpPr>
          <p:grpSpPr>
            <a:xfrm>
              <a:off x="371354" y="-1"/>
              <a:ext cx="231623" cy="1044302"/>
              <a:chOff x="0" y="0"/>
              <a:chExt cx="231622" cy="1044300"/>
            </a:xfrm>
          </p:grpSpPr>
          <p:sp>
            <p:nvSpPr>
              <p:cNvPr id="126" name="Google Shape;82;p11"/>
              <p:cNvSpPr/>
              <p:nvPr/>
            </p:nvSpPr>
            <p:spPr>
              <a:xfrm flipH="1">
                <a:off x="-1" y="629399"/>
                <a:ext cx="231623" cy="414902"/>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2699"/>
                      <a:pt x="21600" y="6029"/>
                    </a:cubicBezTo>
                    <a:lnTo>
                      <a:pt x="21600" y="21600"/>
                    </a:lnTo>
                    <a:lnTo>
                      <a:pt x="0" y="21600"/>
                    </a:lnTo>
                    <a:lnTo>
                      <a:pt x="0" y="6029"/>
                    </a:lnTo>
                    <a:cubicBezTo>
                      <a:pt x="0" y="2699"/>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27" name="Google Shape;83;p11"/>
              <p:cNvSpPr/>
              <p:nvPr/>
            </p:nvSpPr>
            <p:spPr>
              <a:xfrm flipH="1">
                <a:off x="-1" y="209999"/>
                <a:ext cx="231623" cy="8343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342"/>
                      <a:pt x="21600" y="2998"/>
                    </a:cubicBezTo>
                    <a:lnTo>
                      <a:pt x="21600" y="21600"/>
                    </a:lnTo>
                    <a:lnTo>
                      <a:pt x="0" y="21600"/>
                    </a:lnTo>
                    <a:lnTo>
                      <a:pt x="0" y="2998"/>
                    </a:lnTo>
                    <a:cubicBezTo>
                      <a:pt x="0" y="1342"/>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28" name="Google Shape;84;p11"/>
              <p:cNvSpPr/>
              <p:nvPr/>
            </p:nvSpPr>
            <p:spPr>
              <a:xfrm flipH="1">
                <a:off x="-1" y="419700"/>
                <a:ext cx="231623" cy="6246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793"/>
                      <a:pt x="21600" y="4005"/>
                    </a:cubicBezTo>
                    <a:lnTo>
                      <a:pt x="21600" y="21600"/>
                    </a:lnTo>
                    <a:lnTo>
                      <a:pt x="0" y="21600"/>
                    </a:lnTo>
                    <a:lnTo>
                      <a:pt x="0" y="4005"/>
                    </a:lnTo>
                    <a:cubicBezTo>
                      <a:pt x="0" y="1793"/>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29" name="Google Shape;85;p11"/>
              <p:cNvSpPr/>
              <p:nvPr/>
            </p:nvSpPr>
            <p:spPr>
              <a:xfrm flipH="1">
                <a:off x="-1" y="-1"/>
                <a:ext cx="231623" cy="1044302"/>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072"/>
                      <a:pt x="21600" y="2395"/>
                    </a:cubicBezTo>
                    <a:lnTo>
                      <a:pt x="21600" y="21600"/>
                    </a:lnTo>
                    <a:lnTo>
                      <a:pt x="0" y="21600"/>
                    </a:lnTo>
                    <a:lnTo>
                      <a:pt x="0" y="2395"/>
                    </a:lnTo>
                    <a:cubicBezTo>
                      <a:pt x="0" y="1072"/>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30" name="Google Shape;86;p11"/>
              <p:cNvSpPr/>
              <p:nvPr/>
            </p:nvSpPr>
            <p:spPr>
              <a:xfrm flipH="1">
                <a:off x="0" y="839100"/>
                <a:ext cx="231622" cy="205201"/>
              </a:xfrm>
              <a:custGeom>
                <a:avLst/>
                <a:gdLst/>
                <a:ahLst/>
                <a:cxnLst>
                  <a:cxn ang="0">
                    <a:pos x="wd2" y="hd2"/>
                  </a:cxn>
                  <a:cxn ang="5400000">
                    <a:pos x="wd2" y="hd2"/>
                  </a:cxn>
                  <a:cxn ang="10800000">
                    <a:pos x="wd2" y="hd2"/>
                  </a:cxn>
                  <a:cxn ang="16200000">
                    <a:pos x="wd2" y="hd2"/>
                  </a:cxn>
                </a:cxnLst>
                <a:rect l="0" t="0" r="r" b="b"/>
                <a:pathLst>
                  <a:path w="21600" h="21600" extrusionOk="0">
                    <a:moveTo>
                      <a:pt x="9568" y="0"/>
                    </a:moveTo>
                    <a:lnTo>
                      <a:pt x="12032" y="0"/>
                    </a:lnTo>
                    <a:cubicBezTo>
                      <a:pt x="17316" y="0"/>
                      <a:pt x="21600" y="4835"/>
                      <a:pt x="21600" y="10800"/>
                    </a:cubicBezTo>
                    <a:lnTo>
                      <a:pt x="21600" y="21600"/>
                    </a:lnTo>
                    <a:lnTo>
                      <a:pt x="0" y="21600"/>
                    </a:lnTo>
                    <a:lnTo>
                      <a:pt x="0" y="10800"/>
                    </a:lnTo>
                    <a:cubicBezTo>
                      <a:pt x="0" y="4835"/>
                      <a:pt x="4284" y="0"/>
                      <a:pt x="9568"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nvGrpSpPr>
            <p:cNvPr id="136" name="Google Shape;87;p11"/>
            <p:cNvGrpSpPr/>
            <p:nvPr/>
          </p:nvGrpSpPr>
          <p:grpSpPr>
            <a:xfrm>
              <a:off x="742709" y="209999"/>
              <a:ext cx="231623" cy="834302"/>
              <a:chOff x="0" y="0"/>
              <a:chExt cx="231622" cy="834300"/>
            </a:xfrm>
          </p:grpSpPr>
          <p:sp>
            <p:nvSpPr>
              <p:cNvPr id="132" name="Google Shape;88;p11"/>
              <p:cNvSpPr/>
              <p:nvPr/>
            </p:nvSpPr>
            <p:spPr>
              <a:xfrm flipH="1">
                <a:off x="-1" y="419400"/>
                <a:ext cx="231623" cy="4149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2699"/>
                      <a:pt x="21600" y="6029"/>
                    </a:cubicBezTo>
                    <a:lnTo>
                      <a:pt x="21600" y="21600"/>
                    </a:lnTo>
                    <a:lnTo>
                      <a:pt x="0" y="21600"/>
                    </a:lnTo>
                    <a:lnTo>
                      <a:pt x="0" y="6029"/>
                    </a:lnTo>
                    <a:cubicBezTo>
                      <a:pt x="0" y="2699"/>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33" name="Google Shape;89;p11"/>
              <p:cNvSpPr/>
              <p:nvPr/>
            </p:nvSpPr>
            <p:spPr>
              <a:xfrm flipH="1">
                <a:off x="-1" y="-1"/>
                <a:ext cx="231623" cy="8343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342"/>
                      <a:pt x="21600" y="2998"/>
                    </a:cubicBezTo>
                    <a:lnTo>
                      <a:pt x="21600" y="21600"/>
                    </a:lnTo>
                    <a:lnTo>
                      <a:pt x="0" y="21600"/>
                    </a:lnTo>
                    <a:lnTo>
                      <a:pt x="0" y="2998"/>
                    </a:lnTo>
                    <a:cubicBezTo>
                      <a:pt x="0" y="1342"/>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34" name="Google Shape;90;p11"/>
              <p:cNvSpPr/>
              <p:nvPr/>
            </p:nvSpPr>
            <p:spPr>
              <a:xfrm flipH="1">
                <a:off x="-1" y="209700"/>
                <a:ext cx="231623" cy="6246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793"/>
                      <a:pt x="21600" y="4005"/>
                    </a:cubicBezTo>
                    <a:lnTo>
                      <a:pt x="21600" y="21600"/>
                    </a:lnTo>
                    <a:lnTo>
                      <a:pt x="0" y="21600"/>
                    </a:lnTo>
                    <a:lnTo>
                      <a:pt x="0" y="4005"/>
                    </a:lnTo>
                    <a:cubicBezTo>
                      <a:pt x="0" y="1793"/>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35" name="Google Shape;91;p11"/>
              <p:cNvSpPr/>
              <p:nvPr/>
            </p:nvSpPr>
            <p:spPr>
              <a:xfrm flipH="1">
                <a:off x="0" y="629100"/>
                <a:ext cx="231622" cy="205201"/>
              </a:xfrm>
              <a:custGeom>
                <a:avLst/>
                <a:gdLst/>
                <a:ahLst/>
                <a:cxnLst>
                  <a:cxn ang="0">
                    <a:pos x="wd2" y="hd2"/>
                  </a:cxn>
                  <a:cxn ang="5400000">
                    <a:pos x="wd2" y="hd2"/>
                  </a:cxn>
                  <a:cxn ang="10800000">
                    <a:pos x="wd2" y="hd2"/>
                  </a:cxn>
                  <a:cxn ang="16200000">
                    <a:pos x="wd2" y="hd2"/>
                  </a:cxn>
                </a:cxnLst>
                <a:rect l="0" t="0" r="r" b="b"/>
                <a:pathLst>
                  <a:path w="21600" h="21600" extrusionOk="0">
                    <a:moveTo>
                      <a:pt x="9568" y="0"/>
                    </a:moveTo>
                    <a:lnTo>
                      <a:pt x="12032" y="0"/>
                    </a:lnTo>
                    <a:cubicBezTo>
                      <a:pt x="17316" y="0"/>
                      <a:pt x="21600" y="4835"/>
                      <a:pt x="21600" y="10800"/>
                    </a:cubicBezTo>
                    <a:lnTo>
                      <a:pt x="21600" y="21600"/>
                    </a:lnTo>
                    <a:lnTo>
                      <a:pt x="0" y="21600"/>
                    </a:lnTo>
                    <a:lnTo>
                      <a:pt x="0" y="10800"/>
                    </a:lnTo>
                    <a:cubicBezTo>
                      <a:pt x="0" y="4835"/>
                      <a:pt x="4284" y="0"/>
                      <a:pt x="9568"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nvGrpSpPr>
            <p:cNvPr id="140" name="Google Shape;92;p11"/>
            <p:cNvGrpSpPr/>
            <p:nvPr/>
          </p:nvGrpSpPr>
          <p:grpSpPr>
            <a:xfrm>
              <a:off x="1114063" y="419700"/>
              <a:ext cx="231623" cy="624601"/>
              <a:chOff x="0" y="0"/>
              <a:chExt cx="231622" cy="624600"/>
            </a:xfrm>
          </p:grpSpPr>
          <p:sp>
            <p:nvSpPr>
              <p:cNvPr id="137" name="Google Shape;93;p11"/>
              <p:cNvSpPr/>
              <p:nvPr/>
            </p:nvSpPr>
            <p:spPr>
              <a:xfrm flipH="1">
                <a:off x="-1" y="209699"/>
                <a:ext cx="231623" cy="4149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2699"/>
                      <a:pt x="21600" y="6029"/>
                    </a:cubicBezTo>
                    <a:lnTo>
                      <a:pt x="21600" y="21600"/>
                    </a:lnTo>
                    <a:lnTo>
                      <a:pt x="0" y="21600"/>
                    </a:lnTo>
                    <a:lnTo>
                      <a:pt x="0" y="6029"/>
                    </a:lnTo>
                    <a:cubicBezTo>
                      <a:pt x="0" y="2699"/>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38" name="Google Shape;94;p11"/>
              <p:cNvSpPr/>
              <p:nvPr/>
            </p:nvSpPr>
            <p:spPr>
              <a:xfrm flipH="1">
                <a:off x="-1" y="-1"/>
                <a:ext cx="231623" cy="624602"/>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793"/>
                      <a:pt x="21600" y="4005"/>
                    </a:cubicBezTo>
                    <a:lnTo>
                      <a:pt x="21600" y="21600"/>
                    </a:lnTo>
                    <a:lnTo>
                      <a:pt x="0" y="21600"/>
                    </a:lnTo>
                    <a:lnTo>
                      <a:pt x="0" y="4005"/>
                    </a:lnTo>
                    <a:cubicBezTo>
                      <a:pt x="0" y="1793"/>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39" name="Google Shape;95;p11"/>
              <p:cNvSpPr/>
              <p:nvPr/>
            </p:nvSpPr>
            <p:spPr>
              <a:xfrm flipH="1">
                <a:off x="0" y="419400"/>
                <a:ext cx="231622" cy="205201"/>
              </a:xfrm>
              <a:custGeom>
                <a:avLst/>
                <a:gdLst/>
                <a:ahLst/>
                <a:cxnLst>
                  <a:cxn ang="0">
                    <a:pos x="wd2" y="hd2"/>
                  </a:cxn>
                  <a:cxn ang="5400000">
                    <a:pos x="wd2" y="hd2"/>
                  </a:cxn>
                  <a:cxn ang="10800000">
                    <a:pos x="wd2" y="hd2"/>
                  </a:cxn>
                  <a:cxn ang="16200000">
                    <a:pos x="wd2" y="hd2"/>
                  </a:cxn>
                </a:cxnLst>
                <a:rect l="0" t="0" r="r" b="b"/>
                <a:pathLst>
                  <a:path w="21600" h="21600" extrusionOk="0">
                    <a:moveTo>
                      <a:pt x="9568" y="0"/>
                    </a:moveTo>
                    <a:lnTo>
                      <a:pt x="12032" y="0"/>
                    </a:lnTo>
                    <a:cubicBezTo>
                      <a:pt x="17316" y="0"/>
                      <a:pt x="21600" y="4835"/>
                      <a:pt x="21600" y="10800"/>
                    </a:cubicBezTo>
                    <a:lnTo>
                      <a:pt x="21600" y="21600"/>
                    </a:lnTo>
                    <a:lnTo>
                      <a:pt x="0" y="21600"/>
                    </a:lnTo>
                    <a:lnTo>
                      <a:pt x="0" y="10800"/>
                    </a:lnTo>
                    <a:cubicBezTo>
                      <a:pt x="0" y="4835"/>
                      <a:pt x="4284" y="0"/>
                      <a:pt x="9568"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nvGrpSpPr>
            <p:cNvPr id="146" name="Google Shape;96;p11"/>
            <p:cNvGrpSpPr/>
            <p:nvPr/>
          </p:nvGrpSpPr>
          <p:grpSpPr>
            <a:xfrm>
              <a:off x="1856701" y="-1"/>
              <a:ext cx="231601" cy="1044302"/>
              <a:chOff x="0" y="0"/>
              <a:chExt cx="231600" cy="1044300"/>
            </a:xfrm>
          </p:grpSpPr>
          <p:sp>
            <p:nvSpPr>
              <p:cNvPr id="141" name="Google Shape;97;p11"/>
              <p:cNvSpPr/>
              <p:nvPr/>
            </p:nvSpPr>
            <p:spPr>
              <a:xfrm flipH="1">
                <a:off x="-1" y="629399"/>
                <a:ext cx="231601" cy="414902"/>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2699"/>
                      <a:pt x="21600" y="6029"/>
                    </a:cubicBezTo>
                    <a:lnTo>
                      <a:pt x="21600" y="21600"/>
                    </a:lnTo>
                    <a:lnTo>
                      <a:pt x="0" y="21600"/>
                    </a:lnTo>
                    <a:lnTo>
                      <a:pt x="0" y="6029"/>
                    </a:lnTo>
                    <a:cubicBezTo>
                      <a:pt x="0" y="2699"/>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42" name="Google Shape;98;p11"/>
              <p:cNvSpPr/>
              <p:nvPr/>
            </p:nvSpPr>
            <p:spPr>
              <a:xfrm flipH="1">
                <a:off x="-1" y="209999"/>
                <a:ext cx="231601" cy="8343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342"/>
                      <a:pt x="21600" y="2998"/>
                    </a:cubicBezTo>
                    <a:lnTo>
                      <a:pt x="21600" y="21600"/>
                    </a:lnTo>
                    <a:lnTo>
                      <a:pt x="0" y="21600"/>
                    </a:lnTo>
                    <a:lnTo>
                      <a:pt x="0" y="2998"/>
                    </a:lnTo>
                    <a:cubicBezTo>
                      <a:pt x="0" y="1342"/>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43" name="Google Shape;99;p11"/>
              <p:cNvSpPr/>
              <p:nvPr/>
            </p:nvSpPr>
            <p:spPr>
              <a:xfrm flipH="1">
                <a:off x="-1" y="419700"/>
                <a:ext cx="231601" cy="6246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793"/>
                      <a:pt x="21600" y="4005"/>
                    </a:cubicBezTo>
                    <a:lnTo>
                      <a:pt x="21600" y="21600"/>
                    </a:lnTo>
                    <a:lnTo>
                      <a:pt x="0" y="21600"/>
                    </a:lnTo>
                    <a:lnTo>
                      <a:pt x="0" y="4005"/>
                    </a:lnTo>
                    <a:cubicBezTo>
                      <a:pt x="0" y="1793"/>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44" name="Google Shape;100;p11"/>
              <p:cNvSpPr/>
              <p:nvPr/>
            </p:nvSpPr>
            <p:spPr>
              <a:xfrm flipH="1">
                <a:off x="-1" y="-1"/>
                <a:ext cx="231601" cy="1044302"/>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072"/>
                      <a:pt x="21600" y="2395"/>
                    </a:cubicBezTo>
                    <a:lnTo>
                      <a:pt x="21600" y="21600"/>
                    </a:lnTo>
                    <a:lnTo>
                      <a:pt x="0" y="21600"/>
                    </a:lnTo>
                    <a:lnTo>
                      <a:pt x="0" y="2395"/>
                    </a:lnTo>
                    <a:cubicBezTo>
                      <a:pt x="0" y="1072"/>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45" name="Google Shape;101;p11"/>
              <p:cNvSpPr/>
              <p:nvPr/>
            </p:nvSpPr>
            <p:spPr>
              <a:xfrm flipH="1">
                <a:off x="0" y="839100"/>
                <a:ext cx="231600" cy="205201"/>
              </a:xfrm>
              <a:custGeom>
                <a:avLst/>
                <a:gdLst/>
                <a:ahLst/>
                <a:cxnLst>
                  <a:cxn ang="0">
                    <a:pos x="wd2" y="hd2"/>
                  </a:cxn>
                  <a:cxn ang="5400000">
                    <a:pos x="wd2" y="hd2"/>
                  </a:cxn>
                  <a:cxn ang="10800000">
                    <a:pos x="wd2" y="hd2"/>
                  </a:cxn>
                  <a:cxn ang="16200000">
                    <a:pos x="wd2" y="hd2"/>
                  </a:cxn>
                </a:cxnLst>
                <a:rect l="0" t="0" r="r" b="b"/>
                <a:pathLst>
                  <a:path w="21600" h="21600" extrusionOk="0">
                    <a:moveTo>
                      <a:pt x="9569" y="0"/>
                    </a:moveTo>
                    <a:lnTo>
                      <a:pt x="12031" y="0"/>
                    </a:lnTo>
                    <a:cubicBezTo>
                      <a:pt x="17316" y="0"/>
                      <a:pt x="21600" y="4835"/>
                      <a:pt x="21600" y="10800"/>
                    </a:cubicBezTo>
                    <a:lnTo>
                      <a:pt x="21600" y="21600"/>
                    </a:lnTo>
                    <a:lnTo>
                      <a:pt x="0" y="21600"/>
                    </a:lnTo>
                    <a:lnTo>
                      <a:pt x="0" y="10800"/>
                    </a:lnTo>
                    <a:cubicBezTo>
                      <a:pt x="0" y="4835"/>
                      <a:pt x="4284" y="0"/>
                      <a:pt x="9569"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nvGrpSpPr>
            <p:cNvPr id="151" name="Google Shape;102;p11"/>
            <p:cNvGrpSpPr/>
            <p:nvPr/>
          </p:nvGrpSpPr>
          <p:grpSpPr>
            <a:xfrm>
              <a:off x="2228054" y="209999"/>
              <a:ext cx="231602" cy="834302"/>
              <a:chOff x="0" y="0"/>
              <a:chExt cx="231600" cy="834300"/>
            </a:xfrm>
          </p:grpSpPr>
          <p:sp>
            <p:nvSpPr>
              <p:cNvPr id="147" name="Google Shape;103;p11"/>
              <p:cNvSpPr/>
              <p:nvPr/>
            </p:nvSpPr>
            <p:spPr>
              <a:xfrm flipH="1">
                <a:off x="-1" y="419400"/>
                <a:ext cx="231601" cy="4149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2699"/>
                      <a:pt x="21600" y="6029"/>
                    </a:cubicBezTo>
                    <a:lnTo>
                      <a:pt x="21600" y="21600"/>
                    </a:lnTo>
                    <a:lnTo>
                      <a:pt x="0" y="21600"/>
                    </a:lnTo>
                    <a:lnTo>
                      <a:pt x="0" y="6029"/>
                    </a:lnTo>
                    <a:cubicBezTo>
                      <a:pt x="0" y="2699"/>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48" name="Google Shape;104;p11"/>
              <p:cNvSpPr/>
              <p:nvPr/>
            </p:nvSpPr>
            <p:spPr>
              <a:xfrm flipH="1">
                <a:off x="-1" y="-1"/>
                <a:ext cx="231601" cy="8343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342"/>
                      <a:pt x="21600" y="2998"/>
                    </a:cubicBezTo>
                    <a:lnTo>
                      <a:pt x="21600" y="21600"/>
                    </a:lnTo>
                    <a:lnTo>
                      <a:pt x="0" y="21600"/>
                    </a:lnTo>
                    <a:lnTo>
                      <a:pt x="0" y="2998"/>
                    </a:lnTo>
                    <a:cubicBezTo>
                      <a:pt x="0" y="1342"/>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49" name="Google Shape;105;p11"/>
              <p:cNvSpPr/>
              <p:nvPr/>
            </p:nvSpPr>
            <p:spPr>
              <a:xfrm flipH="1">
                <a:off x="-1" y="209700"/>
                <a:ext cx="231601" cy="6246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793"/>
                      <a:pt x="21600" y="4005"/>
                    </a:cubicBezTo>
                    <a:lnTo>
                      <a:pt x="21600" y="21600"/>
                    </a:lnTo>
                    <a:lnTo>
                      <a:pt x="0" y="21600"/>
                    </a:lnTo>
                    <a:lnTo>
                      <a:pt x="0" y="4005"/>
                    </a:lnTo>
                    <a:cubicBezTo>
                      <a:pt x="0" y="1793"/>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50" name="Google Shape;106;p11"/>
              <p:cNvSpPr/>
              <p:nvPr/>
            </p:nvSpPr>
            <p:spPr>
              <a:xfrm flipH="1">
                <a:off x="0" y="629100"/>
                <a:ext cx="231600" cy="205201"/>
              </a:xfrm>
              <a:custGeom>
                <a:avLst/>
                <a:gdLst/>
                <a:ahLst/>
                <a:cxnLst>
                  <a:cxn ang="0">
                    <a:pos x="wd2" y="hd2"/>
                  </a:cxn>
                  <a:cxn ang="5400000">
                    <a:pos x="wd2" y="hd2"/>
                  </a:cxn>
                  <a:cxn ang="10800000">
                    <a:pos x="wd2" y="hd2"/>
                  </a:cxn>
                  <a:cxn ang="16200000">
                    <a:pos x="wd2" y="hd2"/>
                  </a:cxn>
                </a:cxnLst>
                <a:rect l="0" t="0" r="r" b="b"/>
                <a:pathLst>
                  <a:path w="21600" h="21600" extrusionOk="0">
                    <a:moveTo>
                      <a:pt x="9569" y="0"/>
                    </a:moveTo>
                    <a:lnTo>
                      <a:pt x="12031" y="0"/>
                    </a:lnTo>
                    <a:cubicBezTo>
                      <a:pt x="17316" y="0"/>
                      <a:pt x="21600" y="4835"/>
                      <a:pt x="21600" y="10800"/>
                    </a:cubicBezTo>
                    <a:lnTo>
                      <a:pt x="21600" y="21600"/>
                    </a:lnTo>
                    <a:lnTo>
                      <a:pt x="0" y="21600"/>
                    </a:lnTo>
                    <a:lnTo>
                      <a:pt x="0" y="10800"/>
                    </a:lnTo>
                    <a:cubicBezTo>
                      <a:pt x="0" y="4835"/>
                      <a:pt x="4284" y="0"/>
                      <a:pt x="9569"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nvGrpSpPr>
            <p:cNvPr id="155" name="Google Shape;107;p11"/>
            <p:cNvGrpSpPr/>
            <p:nvPr/>
          </p:nvGrpSpPr>
          <p:grpSpPr>
            <a:xfrm>
              <a:off x="2599409" y="419700"/>
              <a:ext cx="231601" cy="624601"/>
              <a:chOff x="0" y="0"/>
              <a:chExt cx="231600" cy="624600"/>
            </a:xfrm>
          </p:grpSpPr>
          <p:sp>
            <p:nvSpPr>
              <p:cNvPr id="152" name="Google Shape;108;p11"/>
              <p:cNvSpPr/>
              <p:nvPr/>
            </p:nvSpPr>
            <p:spPr>
              <a:xfrm flipH="1">
                <a:off x="-1" y="209699"/>
                <a:ext cx="231601" cy="4149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2699"/>
                      <a:pt x="21600" y="6029"/>
                    </a:cubicBezTo>
                    <a:lnTo>
                      <a:pt x="21600" y="21600"/>
                    </a:lnTo>
                    <a:lnTo>
                      <a:pt x="0" y="21600"/>
                    </a:lnTo>
                    <a:lnTo>
                      <a:pt x="0" y="6029"/>
                    </a:lnTo>
                    <a:cubicBezTo>
                      <a:pt x="0" y="2699"/>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53" name="Google Shape;109;p11"/>
              <p:cNvSpPr/>
              <p:nvPr/>
            </p:nvSpPr>
            <p:spPr>
              <a:xfrm flipH="1">
                <a:off x="-1" y="-1"/>
                <a:ext cx="231601" cy="624602"/>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793"/>
                      <a:pt x="21600" y="4005"/>
                    </a:cubicBezTo>
                    <a:lnTo>
                      <a:pt x="21600" y="21600"/>
                    </a:lnTo>
                    <a:lnTo>
                      <a:pt x="0" y="21600"/>
                    </a:lnTo>
                    <a:lnTo>
                      <a:pt x="0" y="4005"/>
                    </a:lnTo>
                    <a:cubicBezTo>
                      <a:pt x="0" y="1793"/>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54" name="Google Shape;110;p11"/>
              <p:cNvSpPr/>
              <p:nvPr/>
            </p:nvSpPr>
            <p:spPr>
              <a:xfrm flipH="1">
                <a:off x="0" y="419400"/>
                <a:ext cx="231600" cy="205201"/>
              </a:xfrm>
              <a:custGeom>
                <a:avLst/>
                <a:gdLst/>
                <a:ahLst/>
                <a:cxnLst>
                  <a:cxn ang="0">
                    <a:pos x="wd2" y="hd2"/>
                  </a:cxn>
                  <a:cxn ang="5400000">
                    <a:pos x="wd2" y="hd2"/>
                  </a:cxn>
                  <a:cxn ang="10800000">
                    <a:pos x="wd2" y="hd2"/>
                  </a:cxn>
                  <a:cxn ang="16200000">
                    <a:pos x="wd2" y="hd2"/>
                  </a:cxn>
                </a:cxnLst>
                <a:rect l="0" t="0" r="r" b="b"/>
                <a:pathLst>
                  <a:path w="21600" h="21600" extrusionOk="0">
                    <a:moveTo>
                      <a:pt x="9569" y="0"/>
                    </a:moveTo>
                    <a:lnTo>
                      <a:pt x="12031" y="0"/>
                    </a:lnTo>
                    <a:cubicBezTo>
                      <a:pt x="17316" y="0"/>
                      <a:pt x="21600" y="4835"/>
                      <a:pt x="21600" y="10800"/>
                    </a:cubicBezTo>
                    <a:lnTo>
                      <a:pt x="21600" y="21600"/>
                    </a:lnTo>
                    <a:lnTo>
                      <a:pt x="0" y="21600"/>
                    </a:lnTo>
                    <a:lnTo>
                      <a:pt x="0" y="10800"/>
                    </a:lnTo>
                    <a:cubicBezTo>
                      <a:pt x="0" y="4835"/>
                      <a:pt x="4284" y="0"/>
                      <a:pt x="9569"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nvGrpSpPr>
            <p:cNvPr id="161" name="Google Shape;111;p11"/>
            <p:cNvGrpSpPr/>
            <p:nvPr/>
          </p:nvGrpSpPr>
          <p:grpSpPr>
            <a:xfrm>
              <a:off x="3342118" y="-1"/>
              <a:ext cx="231601" cy="1044302"/>
              <a:chOff x="0" y="0"/>
              <a:chExt cx="231600" cy="1044300"/>
            </a:xfrm>
          </p:grpSpPr>
          <p:sp>
            <p:nvSpPr>
              <p:cNvPr id="156" name="Google Shape;112;p11"/>
              <p:cNvSpPr/>
              <p:nvPr/>
            </p:nvSpPr>
            <p:spPr>
              <a:xfrm flipH="1">
                <a:off x="-1" y="629399"/>
                <a:ext cx="231601" cy="414902"/>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2699"/>
                      <a:pt x="21600" y="6029"/>
                    </a:cubicBezTo>
                    <a:lnTo>
                      <a:pt x="21600" y="21600"/>
                    </a:lnTo>
                    <a:lnTo>
                      <a:pt x="0" y="21600"/>
                    </a:lnTo>
                    <a:lnTo>
                      <a:pt x="0" y="6029"/>
                    </a:lnTo>
                    <a:cubicBezTo>
                      <a:pt x="0" y="2699"/>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57" name="Google Shape;113;p11"/>
              <p:cNvSpPr/>
              <p:nvPr/>
            </p:nvSpPr>
            <p:spPr>
              <a:xfrm flipH="1">
                <a:off x="-1" y="209999"/>
                <a:ext cx="231601" cy="8343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342"/>
                      <a:pt x="21600" y="2998"/>
                    </a:cubicBezTo>
                    <a:lnTo>
                      <a:pt x="21600" y="21600"/>
                    </a:lnTo>
                    <a:lnTo>
                      <a:pt x="0" y="21600"/>
                    </a:lnTo>
                    <a:lnTo>
                      <a:pt x="0" y="2998"/>
                    </a:lnTo>
                    <a:cubicBezTo>
                      <a:pt x="0" y="1342"/>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58" name="Google Shape;114;p11"/>
              <p:cNvSpPr/>
              <p:nvPr/>
            </p:nvSpPr>
            <p:spPr>
              <a:xfrm flipH="1">
                <a:off x="-1" y="419700"/>
                <a:ext cx="231601" cy="6246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793"/>
                      <a:pt x="21600" y="4005"/>
                    </a:cubicBezTo>
                    <a:lnTo>
                      <a:pt x="21600" y="21600"/>
                    </a:lnTo>
                    <a:lnTo>
                      <a:pt x="0" y="21600"/>
                    </a:lnTo>
                    <a:lnTo>
                      <a:pt x="0" y="4005"/>
                    </a:lnTo>
                    <a:cubicBezTo>
                      <a:pt x="0" y="1793"/>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59" name="Google Shape;115;p11"/>
              <p:cNvSpPr/>
              <p:nvPr/>
            </p:nvSpPr>
            <p:spPr>
              <a:xfrm flipH="1">
                <a:off x="-1" y="-1"/>
                <a:ext cx="231601" cy="1044302"/>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072"/>
                      <a:pt x="21600" y="2395"/>
                    </a:cubicBezTo>
                    <a:lnTo>
                      <a:pt x="21600" y="21600"/>
                    </a:lnTo>
                    <a:lnTo>
                      <a:pt x="0" y="21600"/>
                    </a:lnTo>
                    <a:lnTo>
                      <a:pt x="0" y="2395"/>
                    </a:lnTo>
                    <a:cubicBezTo>
                      <a:pt x="0" y="1072"/>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60" name="Google Shape;116;p11"/>
              <p:cNvSpPr/>
              <p:nvPr/>
            </p:nvSpPr>
            <p:spPr>
              <a:xfrm flipH="1">
                <a:off x="0" y="839100"/>
                <a:ext cx="231600" cy="205201"/>
              </a:xfrm>
              <a:custGeom>
                <a:avLst/>
                <a:gdLst/>
                <a:ahLst/>
                <a:cxnLst>
                  <a:cxn ang="0">
                    <a:pos x="wd2" y="hd2"/>
                  </a:cxn>
                  <a:cxn ang="5400000">
                    <a:pos x="wd2" y="hd2"/>
                  </a:cxn>
                  <a:cxn ang="10800000">
                    <a:pos x="wd2" y="hd2"/>
                  </a:cxn>
                  <a:cxn ang="16200000">
                    <a:pos x="wd2" y="hd2"/>
                  </a:cxn>
                </a:cxnLst>
                <a:rect l="0" t="0" r="r" b="b"/>
                <a:pathLst>
                  <a:path w="21600" h="21600" extrusionOk="0">
                    <a:moveTo>
                      <a:pt x="9569" y="0"/>
                    </a:moveTo>
                    <a:lnTo>
                      <a:pt x="12031" y="0"/>
                    </a:lnTo>
                    <a:cubicBezTo>
                      <a:pt x="17316" y="0"/>
                      <a:pt x="21600" y="4835"/>
                      <a:pt x="21600" y="10800"/>
                    </a:cubicBezTo>
                    <a:lnTo>
                      <a:pt x="21600" y="21600"/>
                    </a:lnTo>
                    <a:lnTo>
                      <a:pt x="0" y="21600"/>
                    </a:lnTo>
                    <a:lnTo>
                      <a:pt x="0" y="10800"/>
                    </a:lnTo>
                    <a:cubicBezTo>
                      <a:pt x="0" y="4835"/>
                      <a:pt x="4284" y="0"/>
                      <a:pt x="9569"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nvGrpSpPr>
            <p:cNvPr id="166" name="Google Shape;117;p11"/>
            <p:cNvGrpSpPr/>
            <p:nvPr/>
          </p:nvGrpSpPr>
          <p:grpSpPr>
            <a:xfrm>
              <a:off x="3713472" y="209999"/>
              <a:ext cx="231601" cy="834302"/>
              <a:chOff x="0" y="0"/>
              <a:chExt cx="231600" cy="834300"/>
            </a:xfrm>
          </p:grpSpPr>
          <p:sp>
            <p:nvSpPr>
              <p:cNvPr id="162" name="Google Shape;118;p11"/>
              <p:cNvSpPr/>
              <p:nvPr/>
            </p:nvSpPr>
            <p:spPr>
              <a:xfrm flipH="1">
                <a:off x="-1" y="419400"/>
                <a:ext cx="231601" cy="4149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2699"/>
                      <a:pt x="21600" y="6029"/>
                    </a:cubicBezTo>
                    <a:lnTo>
                      <a:pt x="21600" y="21600"/>
                    </a:lnTo>
                    <a:lnTo>
                      <a:pt x="0" y="21600"/>
                    </a:lnTo>
                    <a:lnTo>
                      <a:pt x="0" y="6029"/>
                    </a:lnTo>
                    <a:cubicBezTo>
                      <a:pt x="0" y="2699"/>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63" name="Google Shape;119;p11"/>
              <p:cNvSpPr/>
              <p:nvPr/>
            </p:nvSpPr>
            <p:spPr>
              <a:xfrm flipH="1">
                <a:off x="-1" y="-1"/>
                <a:ext cx="231601" cy="8343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342"/>
                      <a:pt x="21600" y="2998"/>
                    </a:cubicBezTo>
                    <a:lnTo>
                      <a:pt x="21600" y="21600"/>
                    </a:lnTo>
                    <a:lnTo>
                      <a:pt x="0" y="21600"/>
                    </a:lnTo>
                    <a:lnTo>
                      <a:pt x="0" y="2998"/>
                    </a:lnTo>
                    <a:cubicBezTo>
                      <a:pt x="0" y="1342"/>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64" name="Google Shape;120;p11"/>
              <p:cNvSpPr/>
              <p:nvPr/>
            </p:nvSpPr>
            <p:spPr>
              <a:xfrm flipH="1">
                <a:off x="-1" y="209700"/>
                <a:ext cx="231601" cy="6246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793"/>
                      <a:pt x="21600" y="4005"/>
                    </a:cubicBezTo>
                    <a:lnTo>
                      <a:pt x="21600" y="21600"/>
                    </a:lnTo>
                    <a:lnTo>
                      <a:pt x="0" y="21600"/>
                    </a:lnTo>
                    <a:lnTo>
                      <a:pt x="0" y="4005"/>
                    </a:lnTo>
                    <a:cubicBezTo>
                      <a:pt x="0" y="1793"/>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65" name="Google Shape;121;p11"/>
              <p:cNvSpPr/>
              <p:nvPr/>
            </p:nvSpPr>
            <p:spPr>
              <a:xfrm flipH="1">
                <a:off x="0" y="629100"/>
                <a:ext cx="231600" cy="205201"/>
              </a:xfrm>
              <a:custGeom>
                <a:avLst/>
                <a:gdLst/>
                <a:ahLst/>
                <a:cxnLst>
                  <a:cxn ang="0">
                    <a:pos x="wd2" y="hd2"/>
                  </a:cxn>
                  <a:cxn ang="5400000">
                    <a:pos x="wd2" y="hd2"/>
                  </a:cxn>
                  <a:cxn ang="10800000">
                    <a:pos x="wd2" y="hd2"/>
                  </a:cxn>
                  <a:cxn ang="16200000">
                    <a:pos x="wd2" y="hd2"/>
                  </a:cxn>
                </a:cxnLst>
                <a:rect l="0" t="0" r="r" b="b"/>
                <a:pathLst>
                  <a:path w="21600" h="21600" extrusionOk="0">
                    <a:moveTo>
                      <a:pt x="9569" y="0"/>
                    </a:moveTo>
                    <a:lnTo>
                      <a:pt x="12031" y="0"/>
                    </a:lnTo>
                    <a:cubicBezTo>
                      <a:pt x="17316" y="0"/>
                      <a:pt x="21600" y="4835"/>
                      <a:pt x="21600" y="10800"/>
                    </a:cubicBezTo>
                    <a:lnTo>
                      <a:pt x="21600" y="21600"/>
                    </a:lnTo>
                    <a:lnTo>
                      <a:pt x="0" y="21600"/>
                    </a:lnTo>
                    <a:lnTo>
                      <a:pt x="0" y="10800"/>
                    </a:lnTo>
                    <a:cubicBezTo>
                      <a:pt x="0" y="4835"/>
                      <a:pt x="4284" y="0"/>
                      <a:pt x="9569"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nvGrpSpPr>
            <p:cNvPr id="171" name="Google Shape;122;p11"/>
            <p:cNvGrpSpPr/>
            <p:nvPr/>
          </p:nvGrpSpPr>
          <p:grpSpPr>
            <a:xfrm>
              <a:off x="1485346" y="209999"/>
              <a:ext cx="231601" cy="834302"/>
              <a:chOff x="0" y="0"/>
              <a:chExt cx="231600" cy="834300"/>
            </a:xfrm>
          </p:grpSpPr>
          <p:sp>
            <p:nvSpPr>
              <p:cNvPr id="167" name="Google Shape;123;p11"/>
              <p:cNvSpPr/>
              <p:nvPr/>
            </p:nvSpPr>
            <p:spPr>
              <a:xfrm flipH="1">
                <a:off x="-1" y="419400"/>
                <a:ext cx="231601" cy="4149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2699"/>
                      <a:pt x="21600" y="6029"/>
                    </a:cubicBezTo>
                    <a:lnTo>
                      <a:pt x="21600" y="21600"/>
                    </a:lnTo>
                    <a:lnTo>
                      <a:pt x="0" y="21600"/>
                    </a:lnTo>
                    <a:lnTo>
                      <a:pt x="0" y="6029"/>
                    </a:lnTo>
                    <a:cubicBezTo>
                      <a:pt x="0" y="2699"/>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68" name="Google Shape;124;p11"/>
              <p:cNvSpPr/>
              <p:nvPr/>
            </p:nvSpPr>
            <p:spPr>
              <a:xfrm flipH="1">
                <a:off x="-1" y="-1"/>
                <a:ext cx="231601" cy="8343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342"/>
                      <a:pt x="21600" y="2998"/>
                    </a:cubicBezTo>
                    <a:lnTo>
                      <a:pt x="21600" y="21600"/>
                    </a:lnTo>
                    <a:lnTo>
                      <a:pt x="0" y="21600"/>
                    </a:lnTo>
                    <a:lnTo>
                      <a:pt x="0" y="2998"/>
                    </a:lnTo>
                    <a:cubicBezTo>
                      <a:pt x="0" y="1342"/>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69" name="Google Shape;125;p11"/>
              <p:cNvSpPr/>
              <p:nvPr/>
            </p:nvSpPr>
            <p:spPr>
              <a:xfrm flipH="1">
                <a:off x="-1" y="209700"/>
                <a:ext cx="231601" cy="6246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793"/>
                      <a:pt x="21600" y="4005"/>
                    </a:cubicBezTo>
                    <a:lnTo>
                      <a:pt x="21600" y="21600"/>
                    </a:lnTo>
                    <a:lnTo>
                      <a:pt x="0" y="21600"/>
                    </a:lnTo>
                    <a:lnTo>
                      <a:pt x="0" y="4005"/>
                    </a:lnTo>
                    <a:cubicBezTo>
                      <a:pt x="0" y="1793"/>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70" name="Google Shape;126;p11"/>
              <p:cNvSpPr/>
              <p:nvPr/>
            </p:nvSpPr>
            <p:spPr>
              <a:xfrm flipH="1">
                <a:off x="0" y="629100"/>
                <a:ext cx="231600" cy="205201"/>
              </a:xfrm>
              <a:custGeom>
                <a:avLst/>
                <a:gdLst/>
                <a:ahLst/>
                <a:cxnLst>
                  <a:cxn ang="0">
                    <a:pos x="wd2" y="hd2"/>
                  </a:cxn>
                  <a:cxn ang="5400000">
                    <a:pos x="wd2" y="hd2"/>
                  </a:cxn>
                  <a:cxn ang="10800000">
                    <a:pos x="wd2" y="hd2"/>
                  </a:cxn>
                  <a:cxn ang="16200000">
                    <a:pos x="wd2" y="hd2"/>
                  </a:cxn>
                </a:cxnLst>
                <a:rect l="0" t="0" r="r" b="b"/>
                <a:pathLst>
                  <a:path w="21600" h="21600" extrusionOk="0">
                    <a:moveTo>
                      <a:pt x="9569" y="0"/>
                    </a:moveTo>
                    <a:lnTo>
                      <a:pt x="12031" y="0"/>
                    </a:lnTo>
                    <a:cubicBezTo>
                      <a:pt x="17316" y="0"/>
                      <a:pt x="21600" y="4835"/>
                      <a:pt x="21600" y="10800"/>
                    </a:cubicBezTo>
                    <a:lnTo>
                      <a:pt x="21600" y="21600"/>
                    </a:lnTo>
                    <a:lnTo>
                      <a:pt x="0" y="21600"/>
                    </a:lnTo>
                    <a:lnTo>
                      <a:pt x="0" y="10800"/>
                    </a:lnTo>
                    <a:cubicBezTo>
                      <a:pt x="0" y="4835"/>
                      <a:pt x="4284" y="0"/>
                      <a:pt x="9569"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nvGrpSpPr>
            <p:cNvPr id="175" name="Google Shape;127;p11"/>
            <p:cNvGrpSpPr/>
            <p:nvPr/>
          </p:nvGrpSpPr>
          <p:grpSpPr>
            <a:xfrm>
              <a:off x="4084826" y="419700"/>
              <a:ext cx="231601" cy="624601"/>
              <a:chOff x="0" y="0"/>
              <a:chExt cx="231600" cy="624600"/>
            </a:xfrm>
          </p:grpSpPr>
          <p:sp>
            <p:nvSpPr>
              <p:cNvPr id="172" name="Google Shape;128;p11"/>
              <p:cNvSpPr/>
              <p:nvPr/>
            </p:nvSpPr>
            <p:spPr>
              <a:xfrm flipH="1">
                <a:off x="-1" y="209699"/>
                <a:ext cx="231601" cy="4149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2699"/>
                      <a:pt x="21600" y="6029"/>
                    </a:cubicBezTo>
                    <a:lnTo>
                      <a:pt x="21600" y="21600"/>
                    </a:lnTo>
                    <a:lnTo>
                      <a:pt x="0" y="21600"/>
                    </a:lnTo>
                    <a:lnTo>
                      <a:pt x="0" y="6029"/>
                    </a:lnTo>
                    <a:cubicBezTo>
                      <a:pt x="0" y="2699"/>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73" name="Google Shape;129;p11"/>
              <p:cNvSpPr/>
              <p:nvPr/>
            </p:nvSpPr>
            <p:spPr>
              <a:xfrm flipH="1">
                <a:off x="-1" y="-1"/>
                <a:ext cx="231601" cy="624602"/>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793"/>
                      <a:pt x="21600" y="4005"/>
                    </a:cubicBezTo>
                    <a:lnTo>
                      <a:pt x="21600" y="21600"/>
                    </a:lnTo>
                    <a:lnTo>
                      <a:pt x="0" y="21600"/>
                    </a:lnTo>
                    <a:lnTo>
                      <a:pt x="0" y="4005"/>
                    </a:lnTo>
                    <a:cubicBezTo>
                      <a:pt x="0" y="1793"/>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74" name="Google Shape;130;p11"/>
              <p:cNvSpPr/>
              <p:nvPr/>
            </p:nvSpPr>
            <p:spPr>
              <a:xfrm flipH="1">
                <a:off x="0" y="419400"/>
                <a:ext cx="231600" cy="205201"/>
              </a:xfrm>
              <a:custGeom>
                <a:avLst/>
                <a:gdLst/>
                <a:ahLst/>
                <a:cxnLst>
                  <a:cxn ang="0">
                    <a:pos x="wd2" y="hd2"/>
                  </a:cxn>
                  <a:cxn ang="5400000">
                    <a:pos x="wd2" y="hd2"/>
                  </a:cxn>
                  <a:cxn ang="10800000">
                    <a:pos x="wd2" y="hd2"/>
                  </a:cxn>
                  <a:cxn ang="16200000">
                    <a:pos x="wd2" y="hd2"/>
                  </a:cxn>
                </a:cxnLst>
                <a:rect l="0" t="0" r="r" b="b"/>
                <a:pathLst>
                  <a:path w="21600" h="21600" extrusionOk="0">
                    <a:moveTo>
                      <a:pt x="9569" y="0"/>
                    </a:moveTo>
                    <a:lnTo>
                      <a:pt x="12031" y="0"/>
                    </a:lnTo>
                    <a:cubicBezTo>
                      <a:pt x="17316" y="0"/>
                      <a:pt x="21600" y="4835"/>
                      <a:pt x="21600" y="10800"/>
                    </a:cubicBezTo>
                    <a:lnTo>
                      <a:pt x="21600" y="21600"/>
                    </a:lnTo>
                    <a:lnTo>
                      <a:pt x="0" y="21600"/>
                    </a:lnTo>
                    <a:lnTo>
                      <a:pt x="0" y="10800"/>
                    </a:lnTo>
                    <a:cubicBezTo>
                      <a:pt x="0" y="4835"/>
                      <a:pt x="4284" y="0"/>
                      <a:pt x="9569"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nvGrpSpPr>
            <p:cNvPr id="180" name="Google Shape;131;p11"/>
            <p:cNvGrpSpPr/>
            <p:nvPr/>
          </p:nvGrpSpPr>
          <p:grpSpPr>
            <a:xfrm>
              <a:off x="2970763" y="209999"/>
              <a:ext cx="231601" cy="834302"/>
              <a:chOff x="0" y="0"/>
              <a:chExt cx="231600" cy="834300"/>
            </a:xfrm>
          </p:grpSpPr>
          <p:sp>
            <p:nvSpPr>
              <p:cNvPr id="176" name="Google Shape;132;p11"/>
              <p:cNvSpPr/>
              <p:nvPr/>
            </p:nvSpPr>
            <p:spPr>
              <a:xfrm flipH="1">
                <a:off x="-1" y="419400"/>
                <a:ext cx="231601" cy="4149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2699"/>
                      <a:pt x="21600" y="6029"/>
                    </a:cubicBezTo>
                    <a:lnTo>
                      <a:pt x="21600" y="21600"/>
                    </a:lnTo>
                    <a:lnTo>
                      <a:pt x="0" y="21600"/>
                    </a:lnTo>
                    <a:lnTo>
                      <a:pt x="0" y="6029"/>
                    </a:lnTo>
                    <a:cubicBezTo>
                      <a:pt x="0" y="2699"/>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77" name="Google Shape;133;p11"/>
              <p:cNvSpPr/>
              <p:nvPr/>
            </p:nvSpPr>
            <p:spPr>
              <a:xfrm flipH="1">
                <a:off x="-1" y="-1"/>
                <a:ext cx="231601" cy="8343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342"/>
                      <a:pt x="21600" y="2998"/>
                    </a:cubicBezTo>
                    <a:lnTo>
                      <a:pt x="21600" y="21600"/>
                    </a:lnTo>
                    <a:lnTo>
                      <a:pt x="0" y="21600"/>
                    </a:lnTo>
                    <a:lnTo>
                      <a:pt x="0" y="2998"/>
                    </a:lnTo>
                    <a:cubicBezTo>
                      <a:pt x="0" y="1342"/>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78" name="Google Shape;134;p11"/>
              <p:cNvSpPr/>
              <p:nvPr/>
            </p:nvSpPr>
            <p:spPr>
              <a:xfrm flipH="1">
                <a:off x="-1" y="209700"/>
                <a:ext cx="231601" cy="6246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793"/>
                      <a:pt x="21600" y="4005"/>
                    </a:cubicBezTo>
                    <a:lnTo>
                      <a:pt x="21600" y="21600"/>
                    </a:lnTo>
                    <a:lnTo>
                      <a:pt x="0" y="21600"/>
                    </a:lnTo>
                    <a:lnTo>
                      <a:pt x="0" y="4005"/>
                    </a:lnTo>
                    <a:cubicBezTo>
                      <a:pt x="0" y="1793"/>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79" name="Google Shape;135;p11"/>
              <p:cNvSpPr/>
              <p:nvPr/>
            </p:nvSpPr>
            <p:spPr>
              <a:xfrm flipH="1">
                <a:off x="0" y="629100"/>
                <a:ext cx="231600" cy="205201"/>
              </a:xfrm>
              <a:custGeom>
                <a:avLst/>
                <a:gdLst/>
                <a:ahLst/>
                <a:cxnLst>
                  <a:cxn ang="0">
                    <a:pos x="wd2" y="hd2"/>
                  </a:cxn>
                  <a:cxn ang="5400000">
                    <a:pos x="wd2" y="hd2"/>
                  </a:cxn>
                  <a:cxn ang="10800000">
                    <a:pos x="wd2" y="hd2"/>
                  </a:cxn>
                  <a:cxn ang="16200000">
                    <a:pos x="wd2" y="hd2"/>
                  </a:cxn>
                </a:cxnLst>
                <a:rect l="0" t="0" r="r" b="b"/>
                <a:pathLst>
                  <a:path w="21600" h="21600" extrusionOk="0">
                    <a:moveTo>
                      <a:pt x="9569" y="0"/>
                    </a:moveTo>
                    <a:lnTo>
                      <a:pt x="12031" y="0"/>
                    </a:lnTo>
                    <a:cubicBezTo>
                      <a:pt x="17316" y="0"/>
                      <a:pt x="21600" y="4835"/>
                      <a:pt x="21600" y="10800"/>
                    </a:cubicBezTo>
                    <a:lnTo>
                      <a:pt x="21600" y="21600"/>
                    </a:lnTo>
                    <a:lnTo>
                      <a:pt x="0" y="21600"/>
                    </a:lnTo>
                    <a:lnTo>
                      <a:pt x="0" y="10800"/>
                    </a:lnTo>
                    <a:cubicBezTo>
                      <a:pt x="0" y="4835"/>
                      <a:pt x="4284" y="0"/>
                      <a:pt x="9569"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nvGrpSpPr>
            <p:cNvPr id="185" name="Google Shape;136;p11"/>
            <p:cNvGrpSpPr/>
            <p:nvPr/>
          </p:nvGrpSpPr>
          <p:grpSpPr>
            <a:xfrm>
              <a:off x="4456181" y="209999"/>
              <a:ext cx="231601" cy="834302"/>
              <a:chOff x="0" y="0"/>
              <a:chExt cx="231600" cy="834300"/>
            </a:xfrm>
          </p:grpSpPr>
          <p:sp>
            <p:nvSpPr>
              <p:cNvPr id="181" name="Google Shape;137;p11"/>
              <p:cNvSpPr/>
              <p:nvPr/>
            </p:nvSpPr>
            <p:spPr>
              <a:xfrm flipH="1">
                <a:off x="-1" y="419400"/>
                <a:ext cx="231601" cy="4149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2699"/>
                      <a:pt x="21600" y="6029"/>
                    </a:cubicBezTo>
                    <a:lnTo>
                      <a:pt x="21600" y="21600"/>
                    </a:lnTo>
                    <a:lnTo>
                      <a:pt x="0" y="21600"/>
                    </a:lnTo>
                    <a:lnTo>
                      <a:pt x="0" y="6029"/>
                    </a:lnTo>
                    <a:cubicBezTo>
                      <a:pt x="0" y="2699"/>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82" name="Google Shape;138;p11"/>
              <p:cNvSpPr/>
              <p:nvPr/>
            </p:nvSpPr>
            <p:spPr>
              <a:xfrm flipH="1">
                <a:off x="-1" y="-1"/>
                <a:ext cx="231601" cy="8343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342"/>
                      <a:pt x="21600" y="2998"/>
                    </a:cubicBezTo>
                    <a:lnTo>
                      <a:pt x="21600" y="21600"/>
                    </a:lnTo>
                    <a:lnTo>
                      <a:pt x="0" y="21600"/>
                    </a:lnTo>
                    <a:lnTo>
                      <a:pt x="0" y="2998"/>
                    </a:lnTo>
                    <a:cubicBezTo>
                      <a:pt x="0" y="1342"/>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83" name="Google Shape;139;p11"/>
              <p:cNvSpPr/>
              <p:nvPr/>
            </p:nvSpPr>
            <p:spPr>
              <a:xfrm flipH="1">
                <a:off x="-1" y="209700"/>
                <a:ext cx="231601" cy="6246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793"/>
                      <a:pt x="21600" y="4005"/>
                    </a:cubicBezTo>
                    <a:lnTo>
                      <a:pt x="21600" y="21600"/>
                    </a:lnTo>
                    <a:lnTo>
                      <a:pt x="0" y="21600"/>
                    </a:lnTo>
                    <a:lnTo>
                      <a:pt x="0" y="4005"/>
                    </a:lnTo>
                    <a:cubicBezTo>
                      <a:pt x="0" y="1793"/>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84" name="Google Shape;140;p11"/>
              <p:cNvSpPr/>
              <p:nvPr/>
            </p:nvSpPr>
            <p:spPr>
              <a:xfrm flipH="1">
                <a:off x="0" y="629100"/>
                <a:ext cx="231600" cy="205201"/>
              </a:xfrm>
              <a:custGeom>
                <a:avLst/>
                <a:gdLst/>
                <a:ahLst/>
                <a:cxnLst>
                  <a:cxn ang="0">
                    <a:pos x="wd2" y="hd2"/>
                  </a:cxn>
                  <a:cxn ang="5400000">
                    <a:pos x="wd2" y="hd2"/>
                  </a:cxn>
                  <a:cxn ang="10800000">
                    <a:pos x="wd2" y="hd2"/>
                  </a:cxn>
                  <a:cxn ang="16200000">
                    <a:pos x="wd2" y="hd2"/>
                  </a:cxn>
                </a:cxnLst>
                <a:rect l="0" t="0" r="r" b="b"/>
                <a:pathLst>
                  <a:path w="21600" h="21600" extrusionOk="0">
                    <a:moveTo>
                      <a:pt x="9569" y="0"/>
                    </a:moveTo>
                    <a:lnTo>
                      <a:pt x="12031" y="0"/>
                    </a:lnTo>
                    <a:cubicBezTo>
                      <a:pt x="17316" y="0"/>
                      <a:pt x="21600" y="4835"/>
                      <a:pt x="21600" y="10800"/>
                    </a:cubicBezTo>
                    <a:lnTo>
                      <a:pt x="21600" y="21600"/>
                    </a:lnTo>
                    <a:lnTo>
                      <a:pt x="0" y="21600"/>
                    </a:lnTo>
                    <a:lnTo>
                      <a:pt x="0" y="10800"/>
                    </a:lnTo>
                    <a:cubicBezTo>
                      <a:pt x="0" y="4835"/>
                      <a:pt x="4284" y="0"/>
                      <a:pt x="9569"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nvGrpSpPr>
            <p:cNvPr id="191" name="Google Shape;141;p11"/>
            <p:cNvGrpSpPr/>
            <p:nvPr/>
          </p:nvGrpSpPr>
          <p:grpSpPr>
            <a:xfrm>
              <a:off x="4827535" y="-1"/>
              <a:ext cx="231601" cy="1044302"/>
              <a:chOff x="0" y="0"/>
              <a:chExt cx="231600" cy="1044300"/>
            </a:xfrm>
          </p:grpSpPr>
          <p:sp>
            <p:nvSpPr>
              <p:cNvPr id="186" name="Google Shape;142;p11"/>
              <p:cNvSpPr/>
              <p:nvPr/>
            </p:nvSpPr>
            <p:spPr>
              <a:xfrm flipH="1">
                <a:off x="-1" y="629399"/>
                <a:ext cx="231601" cy="414902"/>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2699"/>
                      <a:pt x="21600" y="6029"/>
                    </a:cubicBezTo>
                    <a:lnTo>
                      <a:pt x="21600" y="21600"/>
                    </a:lnTo>
                    <a:lnTo>
                      <a:pt x="0" y="21600"/>
                    </a:lnTo>
                    <a:lnTo>
                      <a:pt x="0" y="6029"/>
                    </a:lnTo>
                    <a:cubicBezTo>
                      <a:pt x="0" y="2699"/>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87" name="Google Shape;143;p11"/>
              <p:cNvSpPr/>
              <p:nvPr/>
            </p:nvSpPr>
            <p:spPr>
              <a:xfrm flipH="1">
                <a:off x="-1" y="209999"/>
                <a:ext cx="231601" cy="8343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342"/>
                      <a:pt x="21600" y="2998"/>
                    </a:cubicBezTo>
                    <a:lnTo>
                      <a:pt x="21600" y="21600"/>
                    </a:lnTo>
                    <a:lnTo>
                      <a:pt x="0" y="21600"/>
                    </a:lnTo>
                    <a:lnTo>
                      <a:pt x="0" y="2998"/>
                    </a:lnTo>
                    <a:cubicBezTo>
                      <a:pt x="0" y="1342"/>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88" name="Google Shape;144;p11"/>
              <p:cNvSpPr/>
              <p:nvPr/>
            </p:nvSpPr>
            <p:spPr>
              <a:xfrm flipH="1">
                <a:off x="-1" y="419700"/>
                <a:ext cx="231601" cy="6246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793"/>
                      <a:pt x="21600" y="4005"/>
                    </a:cubicBezTo>
                    <a:lnTo>
                      <a:pt x="21600" y="21600"/>
                    </a:lnTo>
                    <a:lnTo>
                      <a:pt x="0" y="21600"/>
                    </a:lnTo>
                    <a:lnTo>
                      <a:pt x="0" y="4005"/>
                    </a:lnTo>
                    <a:cubicBezTo>
                      <a:pt x="0" y="1793"/>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89" name="Google Shape;145;p11"/>
              <p:cNvSpPr/>
              <p:nvPr/>
            </p:nvSpPr>
            <p:spPr>
              <a:xfrm flipH="1">
                <a:off x="-1" y="-1"/>
                <a:ext cx="231601" cy="1044302"/>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072"/>
                      <a:pt x="21600" y="2395"/>
                    </a:cubicBezTo>
                    <a:lnTo>
                      <a:pt x="21600" y="21600"/>
                    </a:lnTo>
                    <a:lnTo>
                      <a:pt x="0" y="21600"/>
                    </a:lnTo>
                    <a:lnTo>
                      <a:pt x="0" y="2395"/>
                    </a:lnTo>
                    <a:cubicBezTo>
                      <a:pt x="0" y="1072"/>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90" name="Google Shape;146;p11"/>
              <p:cNvSpPr/>
              <p:nvPr/>
            </p:nvSpPr>
            <p:spPr>
              <a:xfrm flipH="1">
                <a:off x="0" y="839100"/>
                <a:ext cx="231600" cy="205201"/>
              </a:xfrm>
              <a:custGeom>
                <a:avLst/>
                <a:gdLst/>
                <a:ahLst/>
                <a:cxnLst>
                  <a:cxn ang="0">
                    <a:pos x="wd2" y="hd2"/>
                  </a:cxn>
                  <a:cxn ang="5400000">
                    <a:pos x="wd2" y="hd2"/>
                  </a:cxn>
                  <a:cxn ang="10800000">
                    <a:pos x="wd2" y="hd2"/>
                  </a:cxn>
                  <a:cxn ang="16200000">
                    <a:pos x="wd2" y="hd2"/>
                  </a:cxn>
                </a:cxnLst>
                <a:rect l="0" t="0" r="r" b="b"/>
                <a:pathLst>
                  <a:path w="21600" h="21600" extrusionOk="0">
                    <a:moveTo>
                      <a:pt x="9569" y="0"/>
                    </a:moveTo>
                    <a:lnTo>
                      <a:pt x="12031" y="0"/>
                    </a:lnTo>
                    <a:cubicBezTo>
                      <a:pt x="17316" y="0"/>
                      <a:pt x="21600" y="4835"/>
                      <a:pt x="21600" y="10800"/>
                    </a:cubicBezTo>
                    <a:lnTo>
                      <a:pt x="21600" y="21600"/>
                    </a:lnTo>
                    <a:lnTo>
                      <a:pt x="0" y="21600"/>
                    </a:lnTo>
                    <a:lnTo>
                      <a:pt x="0" y="10800"/>
                    </a:lnTo>
                    <a:cubicBezTo>
                      <a:pt x="0" y="4835"/>
                      <a:pt x="4284" y="0"/>
                      <a:pt x="9569"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nvGrpSpPr>
            <p:cNvPr id="196" name="Google Shape;147;p11"/>
            <p:cNvGrpSpPr/>
            <p:nvPr/>
          </p:nvGrpSpPr>
          <p:grpSpPr>
            <a:xfrm>
              <a:off x="5198890" y="209999"/>
              <a:ext cx="231601" cy="834302"/>
              <a:chOff x="0" y="0"/>
              <a:chExt cx="231600" cy="834300"/>
            </a:xfrm>
          </p:grpSpPr>
          <p:sp>
            <p:nvSpPr>
              <p:cNvPr id="192" name="Google Shape;148;p11"/>
              <p:cNvSpPr/>
              <p:nvPr/>
            </p:nvSpPr>
            <p:spPr>
              <a:xfrm flipH="1">
                <a:off x="-1" y="419400"/>
                <a:ext cx="231601" cy="4149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2699"/>
                      <a:pt x="21600" y="6029"/>
                    </a:cubicBezTo>
                    <a:lnTo>
                      <a:pt x="21600" y="21600"/>
                    </a:lnTo>
                    <a:lnTo>
                      <a:pt x="0" y="21600"/>
                    </a:lnTo>
                    <a:lnTo>
                      <a:pt x="0" y="6029"/>
                    </a:lnTo>
                    <a:cubicBezTo>
                      <a:pt x="0" y="2699"/>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93" name="Google Shape;149;p11"/>
              <p:cNvSpPr/>
              <p:nvPr/>
            </p:nvSpPr>
            <p:spPr>
              <a:xfrm flipH="1">
                <a:off x="-1" y="-1"/>
                <a:ext cx="231601" cy="8343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342"/>
                      <a:pt x="21600" y="2998"/>
                    </a:cubicBezTo>
                    <a:lnTo>
                      <a:pt x="21600" y="21600"/>
                    </a:lnTo>
                    <a:lnTo>
                      <a:pt x="0" y="21600"/>
                    </a:lnTo>
                    <a:lnTo>
                      <a:pt x="0" y="2998"/>
                    </a:lnTo>
                    <a:cubicBezTo>
                      <a:pt x="0" y="1342"/>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94" name="Google Shape;150;p11"/>
              <p:cNvSpPr/>
              <p:nvPr/>
            </p:nvSpPr>
            <p:spPr>
              <a:xfrm flipH="1">
                <a:off x="-1" y="209700"/>
                <a:ext cx="231601" cy="6246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793"/>
                      <a:pt x="21600" y="4005"/>
                    </a:cubicBezTo>
                    <a:lnTo>
                      <a:pt x="21600" y="21600"/>
                    </a:lnTo>
                    <a:lnTo>
                      <a:pt x="0" y="21600"/>
                    </a:lnTo>
                    <a:lnTo>
                      <a:pt x="0" y="4005"/>
                    </a:lnTo>
                    <a:cubicBezTo>
                      <a:pt x="0" y="1793"/>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95" name="Google Shape;151;p11"/>
              <p:cNvSpPr/>
              <p:nvPr/>
            </p:nvSpPr>
            <p:spPr>
              <a:xfrm flipH="1">
                <a:off x="0" y="629100"/>
                <a:ext cx="231600" cy="205201"/>
              </a:xfrm>
              <a:custGeom>
                <a:avLst/>
                <a:gdLst/>
                <a:ahLst/>
                <a:cxnLst>
                  <a:cxn ang="0">
                    <a:pos x="wd2" y="hd2"/>
                  </a:cxn>
                  <a:cxn ang="5400000">
                    <a:pos x="wd2" y="hd2"/>
                  </a:cxn>
                  <a:cxn ang="10800000">
                    <a:pos x="wd2" y="hd2"/>
                  </a:cxn>
                  <a:cxn ang="16200000">
                    <a:pos x="wd2" y="hd2"/>
                  </a:cxn>
                </a:cxnLst>
                <a:rect l="0" t="0" r="r" b="b"/>
                <a:pathLst>
                  <a:path w="21600" h="21600" extrusionOk="0">
                    <a:moveTo>
                      <a:pt x="9569" y="0"/>
                    </a:moveTo>
                    <a:lnTo>
                      <a:pt x="12031" y="0"/>
                    </a:lnTo>
                    <a:cubicBezTo>
                      <a:pt x="17316" y="0"/>
                      <a:pt x="21600" y="4835"/>
                      <a:pt x="21600" y="10800"/>
                    </a:cubicBezTo>
                    <a:lnTo>
                      <a:pt x="21600" y="21600"/>
                    </a:lnTo>
                    <a:lnTo>
                      <a:pt x="0" y="21600"/>
                    </a:lnTo>
                    <a:lnTo>
                      <a:pt x="0" y="10800"/>
                    </a:lnTo>
                    <a:cubicBezTo>
                      <a:pt x="0" y="4835"/>
                      <a:pt x="4284" y="0"/>
                      <a:pt x="9569"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nvGrpSpPr>
            <p:cNvPr id="200" name="Google Shape;152;p11"/>
            <p:cNvGrpSpPr/>
            <p:nvPr/>
          </p:nvGrpSpPr>
          <p:grpSpPr>
            <a:xfrm>
              <a:off x="5570244" y="419700"/>
              <a:ext cx="231601" cy="624601"/>
              <a:chOff x="0" y="0"/>
              <a:chExt cx="231600" cy="624600"/>
            </a:xfrm>
          </p:grpSpPr>
          <p:sp>
            <p:nvSpPr>
              <p:cNvPr id="197" name="Google Shape;153;p11"/>
              <p:cNvSpPr/>
              <p:nvPr/>
            </p:nvSpPr>
            <p:spPr>
              <a:xfrm flipH="1">
                <a:off x="-1" y="209699"/>
                <a:ext cx="231601" cy="4149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2699"/>
                      <a:pt x="21600" y="6029"/>
                    </a:cubicBezTo>
                    <a:lnTo>
                      <a:pt x="21600" y="21600"/>
                    </a:lnTo>
                    <a:lnTo>
                      <a:pt x="0" y="21600"/>
                    </a:lnTo>
                    <a:lnTo>
                      <a:pt x="0" y="6029"/>
                    </a:lnTo>
                    <a:cubicBezTo>
                      <a:pt x="0" y="2699"/>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98" name="Google Shape;154;p11"/>
              <p:cNvSpPr/>
              <p:nvPr/>
            </p:nvSpPr>
            <p:spPr>
              <a:xfrm flipH="1">
                <a:off x="-1" y="-1"/>
                <a:ext cx="231601" cy="624602"/>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793"/>
                      <a:pt x="21600" y="4005"/>
                    </a:cubicBezTo>
                    <a:lnTo>
                      <a:pt x="21600" y="21600"/>
                    </a:lnTo>
                    <a:lnTo>
                      <a:pt x="0" y="21600"/>
                    </a:lnTo>
                    <a:lnTo>
                      <a:pt x="0" y="4005"/>
                    </a:lnTo>
                    <a:cubicBezTo>
                      <a:pt x="0" y="1793"/>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99" name="Google Shape;155;p11"/>
              <p:cNvSpPr/>
              <p:nvPr/>
            </p:nvSpPr>
            <p:spPr>
              <a:xfrm flipH="1">
                <a:off x="0" y="419400"/>
                <a:ext cx="231600" cy="205201"/>
              </a:xfrm>
              <a:custGeom>
                <a:avLst/>
                <a:gdLst/>
                <a:ahLst/>
                <a:cxnLst>
                  <a:cxn ang="0">
                    <a:pos x="wd2" y="hd2"/>
                  </a:cxn>
                  <a:cxn ang="5400000">
                    <a:pos x="wd2" y="hd2"/>
                  </a:cxn>
                  <a:cxn ang="10800000">
                    <a:pos x="wd2" y="hd2"/>
                  </a:cxn>
                  <a:cxn ang="16200000">
                    <a:pos x="wd2" y="hd2"/>
                  </a:cxn>
                </a:cxnLst>
                <a:rect l="0" t="0" r="r" b="b"/>
                <a:pathLst>
                  <a:path w="21600" h="21600" extrusionOk="0">
                    <a:moveTo>
                      <a:pt x="9569" y="0"/>
                    </a:moveTo>
                    <a:lnTo>
                      <a:pt x="12031" y="0"/>
                    </a:lnTo>
                    <a:cubicBezTo>
                      <a:pt x="17316" y="0"/>
                      <a:pt x="21600" y="4835"/>
                      <a:pt x="21600" y="10800"/>
                    </a:cubicBezTo>
                    <a:lnTo>
                      <a:pt x="21600" y="21600"/>
                    </a:lnTo>
                    <a:lnTo>
                      <a:pt x="0" y="21600"/>
                    </a:lnTo>
                    <a:lnTo>
                      <a:pt x="0" y="10800"/>
                    </a:lnTo>
                    <a:cubicBezTo>
                      <a:pt x="0" y="4835"/>
                      <a:pt x="4284" y="0"/>
                      <a:pt x="9569"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nvGrpSpPr>
            <p:cNvPr id="205" name="Google Shape;156;p11"/>
            <p:cNvGrpSpPr/>
            <p:nvPr/>
          </p:nvGrpSpPr>
          <p:grpSpPr>
            <a:xfrm>
              <a:off x="5941599" y="209999"/>
              <a:ext cx="231601" cy="834302"/>
              <a:chOff x="0" y="0"/>
              <a:chExt cx="231600" cy="834300"/>
            </a:xfrm>
          </p:grpSpPr>
          <p:sp>
            <p:nvSpPr>
              <p:cNvPr id="201" name="Google Shape;157;p11"/>
              <p:cNvSpPr/>
              <p:nvPr/>
            </p:nvSpPr>
            <p:spPr>
              <a:xfrm flipH="1">
                <a:off x="-1" y="419400"/>
                <a:ext cx="231601" cy="4149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2699"/>
                      <a:pt x="21600" y="6029"/>
                    </a:cubicBezTo>
                    <a:lnTo>
                      <a:pt x="21600" y="21600"/>
                    </a:lnTo>
                    <a:lnTo>
                      <a:pt x="0" y="21600"/>
                    </a:lnTo>
                    <a:lnTo>
                      <a:pt x="0" y="6029"/>
                    </a:lnTo>
                    <a:cubicBezTo>
                      <a:pt x="0" y="2699"/>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02" name="Google Shape;158;p11"/>
              <p:cNvSpPr/>
              <p:nvPr/>
            </p:nvSpPr>
            <p:spPr>
              <a:xfrm flipH="1">
                <a:off x="-1" y="-1"/>
                <a:ext cx="231601" cy="8343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342"/>
                      <a:pt x="21600" y="2998"/>
                    </a:cubicBezTo>
                    <a:lnTo>
                      <a:pt x="21600" y="21600"/>
                    </a:lnTo>
                    <a:lnTo>
                      <a:pt x="0" y="21600"/>
                    </a:lnTo>
                    <a:lnTo>
                      <a:pt x="0" y="2998"/>
                    </a:lnTo>
                    <a:cubicBezTo>
                      <a:pt x="0" y="1342"/>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03" name="Google Shape;159;p11"/>
              <p:cNvSpPr/>
              <p:nvPr/>
            </p:nvSpPr>
            <p:spPr>
              <a:xfrm flipH="1">
                <a:off x="-1" y="209700"/>
                <a:ext cx="231601" cy="6246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793"/>
                      <a:pt x="21600" y="4005"/>
                    </a:cubicBezTo>
                    <a:lnTo>
                      <a:pt x="21600" y="21600"/>
                    </a:lnTo>
                    <a:lnTo>
                      <a:pt x="0" y="21600"/>
                    </a:lnTo>
                    <a:lnTo>
                      <a:pt x="0" y="4005"/>
                    </a:lnTo>
                    <a:cubicBezTo>
                      <a:pt x="0" y="1793"/>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04" name="Google Shape;160;p11"/>
              <p:cNvSpPr/>
              <p:nvPr/>
            </p:nvSpPr>
            <p:spPr>
              <a:xfrm flipH="1">
                <a:off x="0" y="629100"/>
                <a:ext cx="231600" cy="205201"/>
              </a:xfrm>
              <a:custGeom>
                <a:avLst/>
                <a:gdLst/>
                <a:ahLst/>
                <a:cxnLst>
                  <a:cxn ang="0">
                    <a:pos x="wd2" y="hd2"/>
                  </a:cxn>
                  <a:cxn ang="5400000">
                    <a:pos x="wd2" y="hd2"/>
                  </a:cxn>
                  <a:cxn ang="10800000">
                    <a:pos x="wd2" y="hd2"/>
                  </a:cxn>
                  <a:cxn ang="16200000">
                    <a:pos x="wd2" y="hd2"/>
                  </a:cxn>
                </a:cxnLst>
                <a:rect l="0" t="0" r="r" b="b"/>
                <a:pathLst>
                  <a:path w="21600" h="21600" extrusionOk="0">
                    <a:moveTo>
                      <a:pt x="9569" y="0"/>
                    </a:moveTo>
                    <a:lnTo>
                      <a:pt x="12031" y="0"/>
                    </a:lnTo>
                    <a:cubicBezTo>
                      <a:pt x="17316" y="0"/>
                      <a:pt x="21600" y="4835"/>
                      <a:pt x="21600" y="10800"/>
                    </a:cubicBezTo>
                    <a:lnTo>
                      <a:pt x="21600" y="21600"/>
                    </a:lnTo>
                    <a:lnTo>
                      <a:pt x="0" y="21600"/>
                    </a:lnTo>
                    <a:lnTo>
                      <a:pt x="0" y="10800"/>
                    </a:lnTo>
                    <a:cubicBezTo>
                      <a:pt x="0" y="4835"/>
                      <a:pt x="4284" y="0"/>
                      <a:pt x="9569"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nvGrpSpPr>
            <p:cNvPr id="211" name="Google Shape;161;p11"/>
            <p:cNvGrpSpPr/>
            <p:nvPr/>
          </p:nvGrpSpPr>
          <p:grpSpPr>
            <a:xfrm>
              <a:off x="6312953" y="-1"/>
              <a:ext cx="231601" cy="1044302"/>
              <a:chOff x="0" y="0"/>
              <a:chExt cx="231600" cy="1044300"/>
            </a:xfrm>
          </p:grpSpPr>
          <p:sp>
            <p:nvSpPr>
              <p:cNvPr id="206" name="Google Shape;162;p11"/>
              <p:cNvSpPr/>
              <p:nvPr/>
            </p:nvSpPr>
            <p:spPr>
              <a:xfrm flipH="1">
                <a:off x="-1" y="629399"/>
                <a:ext cx="231601" cy="414902"/>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2699"/>
                      <a:pt x="21600" y="6029"/>
                    </a:cubicBezTo>
                    <a:lnTo>
                      <a:pt x="21600" y="21600"/>
                    </a:lnTo>
                    <a:lnTo>
                      <a:pt x="0" y="21600"/>
                    </a:lnTo>
                    <a:lnTo>
                      <a:pt x="0" y="6029"/>
                    </a:lnTo>
                    <a:cubicBezTo>
                      <a:pt x="0" y="2699"/>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07" name="Google Shape;163;p11"/>
              <p:cNvSpPr/>
              <p:nvPr/>
            </p:nvSpPr>
            <p:spPr>
              <a:xfrm flipH="1">
                <a:off x="-1" y="209999"/>
                <a:ext cx="231601" cy="8343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342"/>
                      <a:pt x="21600" y="2998"/>
                    </a:cubicBezTo>
                    <a:lnTo>
                      <a:pt x="21600" y="21600"/>
                    </a:lnTo>
                    <a:lnTo>
                      <a:pt x="0" y="21600"/>
                    </a:lnTo>
                    <a:lnTo>
                      <a:pt x="0" y="2998"/>
                    </a:lnTo>
                    <a:cubicBezTo>
                      <a:pt x="0" y="1342"/>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08" name="Google Shape;164;p11"/>
              <p:cNvSpPr/>
              <p:nvPr/>
            </p:nvSpPr>
            <p:spPr>
              <a:xfrm flipH="1">
                <a:off x="-1" y="419700"/>
                <a:ext cx="231601" cy="6246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793"/>
                      <a:pt x="21600" y="4005"/>
                    </a:cubicBezTo>
                    <a:lnTo>
                      <a:pt x="21600" y="21600"/>
                    </a:lnTo>
                    <a:lnTo>
                      <a:pt x="0" y="21600"/>
                    </a:lnTo>
                    <a:lnTo>
                      <a:pt x="0" y="4005"/>
                    </a:lnTo>
                    <a:cubicBezTo>
                      <a:pt x="0" y="1793"/>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09" name="Google Shape;165;p11"/>
              <p:cNvSpPr/>
              <p:nvPr/>
            </p:nvSpPr>
            <p:spPr>
              <a:xfrm flipH="1">
                <a:off x="-1" y="-1"/>
                <a:ext cx="231601" cy="1044302"/>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072"/>
                      <a:pt x="21600" y="2395"/>
                    </a:cubicBezTo>
                    <a:lnTo>
                      <a:pt x="21600" y="21600"/>
                    </a:lnTo>
                    <a:lnTo>
                      <a:pt x="0" y="21600"/>
                    </a:lnTo>
                    <a:lnTo>
                      <a:pt x="0" y="2395"/>
                    </a:lnTo>
                    <a:cubicBezTo>
                      <a:pt x="0" y="1072"/>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10" name="Google Shape;166;p11"/>
              <p:cNvSpPr/>
              <p:nvPr/>
            </p:nvSpPr>
            <p:spPr>
              <a:xfrm flipH="1">
                <a:off x="0" y="839100"/>
                <a:ext cx="231600" cy="205201"/>
              </a:xfrm>
              <a:custGeom>
                <a:avLst/>
                <a:gdLst/>
                <a:ahLst/>
                <a:cxnLst>
                  <a:cxn ang="0">
                    <a:pos x="wd2" y="hd2"/>
                  </a:cxn>
                  <a:cxn ang="5400000">
                    <a:pos x="wd2" y="hd2"/>
                  </a:cxn>
                  <a:cxn ang="10800000">
                    <a:pos x="wd2" y="hd2"/>
                  </a:cxn>
                  <a:cxn ang="16200000">
                    <a:pos x="wd2" y="hd2"/>
                  </a:cxn>
                </a:cxnLst>
                <a:rect l="0" t="0" r="r" b="b"/>
                <a:pathLst>
                  <a:path w="21600" h="21600" extrusionOk="0">
                    <a:moveTo>
                      <a:pt x="9569" y="0"/>
                    </a:moveTo>
                    <a:lnTo>
                      <a:pt x="12031" y="0"/>
                    </a:lnTo>
                    <a:cubicBezTo>
                      <a:pt x="17316" y="0"/>
                      <a:pt x="21600" y="4835"/>
                      <a:pt x="21600" y="10800"/>
                    </a:cubicBezTo>
                    <a:lnTo>
                      <a:pt x="21600" y="21600"/>
                    </a:lnTo>
                    <a:lnTo>
                      <a:pt x="0" y="21600"/>
                    </a:lnTo>
                    <a:lnTo>
                      <a:pt x="0" y="10800"/>
                    </a:lnTo>
                    <a:cubicBezTo>
                      <a:pt x="0" y="4835"/>
                      <a:pt x="4284" y="0"/>
                      <a:pt x="9569"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nvGrpSpPr>
            <p:cNvPr id="216" name="Google Shape;167;p11"/>
            <p:cNvGrpSpPr/>
            <p:nvPr/>
          </p:nvGrpSpPr>
          <p:grpSpPr>
            <a:xfrm>
              <a:off x="6684308" y="209999"/>
              <a:ext cx="231601" cy="834302"/>
              <a:chOff x="0" y="0"/>
              <a:chExt cx="231600" cy="834300"/>
            </a:xfrm>
          </p:grpSpPr>
          <p:sp>
            <p:nvSpPr>
              <p:cNvPr id="212" name="Google Shape;168;p11"/>
              <p:cNvSpPr/>
              <p:nvPr/>
            </p:nvSpPr>
            <p:spPr>
              <a:xfrm flipH="1">
                <a:off x="-1" y="419400"/>
                <a:ext cx="231601" cy="4149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2699"/>
                      <a:pt x="21600" y="6029"/>
                    </a:cubicBezTo>
                    <a:lnTo>
                      <a:pt x="21600" y="21600"/>
                    </a:lnTo>
                    <a:lnTo>
                      <a:pt x="0" y="21600"/>
                    </a:lnTo>
                    <a:lnTo>
                      <a:pt x="0" y="6029"/>
                    </a:lnTo>
                    <a:cubicBezTo>
                      <a:pt x="0" y="2699"/>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13" name="Google Shape;169;p11"/>
              <p:cNvSpPr/>
              <p:nvPr/>
            </p:nvSpPr>
            <p:spPr>
              <a:xfrm flipH="1">
                <a:off x="-1" y="-1"/>
                <a:ext cx="231601" cy="8343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342"/>
                      <a:pt x="21600" y="2998"/>
                    </a:cubicBezTo>
                    <a:lnTo>
                      <a:pt x="21600" y="21600"/>
                    </a:lnTo>
                    <a:lnTo>
                      <a:pt x="0" y="21600"/>
                    </a:lnTo>
                    <a:lnTo>
                      <a:pt x="0" y="2998"/>
                    </a:lnTo>
                    <a:cubicBezTo>
                      <a:pt x="0" y="1342"/>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14" name="Google Shape;170;p11"/>
              <p:cNvSpPr/>
              <p:nvPr/>
            </p:nvSpPr>
            <p:spPr>
              <a:xfrm flipH="1">
                <a:off x="-1" y="209700"/>
                <a:ext cx="231601" cy="6246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793"/>
                      <a:pt x="21600" y="4005"/>
                    </a:cubicBezTo>
                    <a:lnTo>
                      <a:pt x="21600" y="21600"/>
                    </a:lnTo>
                    <a:lnTo>
                      <a:pt x="0" y="21600"/>
                    </a:lnTo>
                    <a:lnTo>
                      <a:pt x="0" y="4005"/>
                    </a:lnTo>
                    <a:cubicBezTo>
                      <a:pt x="0" y="1793"/>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15" name="Google Shape;171;p11"/>
              <p:cNvSpPr/>
              <p:nvPr/>
            </p:nvSpPr>
            <p:spPr>
              <a:xfrm flipH="1">
                <a:off x="0" y="629100"/>
                <a:ext cx="231600" cy="205201"/>
              </a:xfrm>
              <a:custGeom>
                <a:avLst/>
                <a:gdLst/>
                <a:ahLst/>
                <a:cxnLst>
                  <a:cxn ang="0">
                    <a:pos x="wd2" y="hd2"/>
                  </a:cxn>
                  <a:cxn ang="5400000">
                    <a:pos x="wd2" y="hd2"/>
                  </a:cxn>
                  <a:cxn ang="10800000">
                    <a:pos x="wd2" y="hd2"/>
                  </a:cxn>
                  <a:cxn ang="16200000">
                    <a:pos x="wd2" y="hd2"/>
                  </a:cxn>
                </a:cxnLst>
                <a:rect l="0" t="0" r="r" b="b"/>
                <a:pathLst>
                  <a:path w="21600" h="21600" extrusionOk="0">
                    <a:moveTo>
                      <a:pt x="9569" y="0"/>
                    </a:moveTo>
                    <a:lnTo>
                      <a:pt x="12031" y="0"/>
                    </a:lnTo>
                    <a:cubicBezTo>
                      <a:pt x="17316" y="0"/>
                      <a:pt x="21600" y="4835"/>
                      <a:pt x="21600" y="10800"/>
                    </a:cubicBezTo>
                    <a:lnTo>
                      <a:pt x="21600" y="21600"/>
                    </a:lnTo>
                    <a:lnTo>
                      <a:pt x="0" y="21600"/>
                    </a:lnTo>
                    <a:lnTo>
                      <a:pt x="0" y="10800"/>
                    </a:lnTo>
                    <a:cubicBezTo>
                      <a:pt x="0" y="4835"/>
                      <a:pt x="4284" y="0"/>
                      <a:pt x="9569"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nvGrpSpPr>
            <p:cNvPr id="220" name="Google Shape;172;p11"/>
            <p:cNvGrpSpPr/>
            <p:nvPr/>
          </p:nvGrpSpPr>
          <p:grpSpPr>
            <a:xfrm>
              <a:off x="7055662" y="419700"/>
              <a:ext cx="231601" cy="624601"/>
              <a:chOff x="0" y="0"/>
              <a:chExt cx="231600" cy="624600"/>
            </a:xfrm>
          </p:grpSpPr>
          <p:sp>
            <p:nvSpPr>
              <p:cNvPr id="217" name="Google Shape;173;p11"/>
              <p:cNvSpPr/>
              <p:nvPr/>
            </p:nvSpPr>
            <p:spPr>
              <a:xfrm flipH="1">
                <a:off x="-1" y="209699"/>
                <a:ext cx="231601" cy="4149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2699"/>
                      <a:pt x="21600" y="6029"/>
                    </a:cubicBezTo>
                    <a:lnTo>
                      <a:pt x="21600" y="21600"/>
                    </a:lnTo>
                    <a:lnTo>
                      <a:pt x="0" y="21600"/>
                    </a:lnTo>
                    <a:lnTo>
                      <a:pt x="0" y="6029"/>
                    </a:lnTo>
                    <a:cubicBezTo>
                      <a:pt x="0" y="2699"/>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18" name="Google Shape;174;p11"/>
              <p:cNvSpPr/>
              <p:nvPr/>
            </p:nvSpPr>
            <p:spPr>
              <a:xfrm flipH="1">
                <a:off x="-1" y="-1"/>
                <a:ext cx="231601" cy="624602"/>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793"/>
                      <a:pt x="21600" y="4005"/>
                    </a:cubicBezTo>
                    <a:lnTo>
                      <a:pt x="21600" y="21600"/>
                    </a:lnTo>
                    <a:lnTo>
                      <a:pt x="0" y="21600"/>
                    </a:lnTo>
                    <a:lnTo>
                      <a:pt x="0" y="4005"/>
                    </a:lnTo>
                    <a:cubicBezTo>
                      <a:pt x="0" y="1793"/>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19" name="Google Shape;175;p11"/>
              <p:cNvSpPr/>
              <p:nvPr/>
            </p:nvSpPr>
            <p:spPr>
              <a:xfrm flipH="1">
                <a:off x="0" y="419400"/>
                <a:ext cx="231600" cy="205201"/>
              </a:xfrm>
              <a:custGeom>
                <a:avLst/>
                <a:gdLst/>
                <a:ahLst/>
                <a:cxnLst>
                  <a:cxn ang="0">
                    <a:pos x="wd2" y="hd2"/>
                  </a:cxn>
                  <a:cxn ang="5400000">
                    <a:pos x="wd2" y="hd2"/>
                  </a:cxn>
                  <a:cxn ang="10800000">
                    <a:pos x="wd2" y="hd2"/>
                  </a:cxn>
                  <a:cxn ang="16200000">
                    <a:pos x="wd2" y="hd2"/>
                  </a:cxn>
                </a:cxnLst>
                <a:rect l="0" t="0" r="r" b="b"/>
                <a:pathLst>
                  <a:path w="21600" h="21600" extrusionOk="0">
                    <a:moveTo>
                      <a:pt x="9569" y="0"/>
                    </a:moveTo>
                    <a:lnTo>
                      <a:pt x="12031" y="0"/>
                    </a:lnTo>
                    <a:cubicBezTo>
                      <a:pt x="17316" y="0"/>
                      <a:pt x="21600" y="4835"/>
                      <a:pt x="21600" y="10800"/>
                    </a:cubicBezTo>
                    <a:lnTo>
                      <a:pt x="21600" y="21600"/>
                    </a:lnTo>
                    <a:lnTo>
                      <a:pt x="0" y="21600"/>
                    </a:lnTo>
                    <a:lnTo>
                      <a:pt x="0" y="10800"/>
                    </a:lnTo>
                    <a:cubicBezTo>
                      <a:pt x="0" y="4835"/>
                      <a:pt x="4284" y="0"/>
                      <a:pt x="9569"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nvGrpSpPr>
            <p:cNvPr id="226" name="Google Shape;176;p11"/>
            <p:cNvGrpSpPr/>
            <p:nvPr/>
          </p:nvGrpSpPr>
          <p:grpSpPr>
            <a:xfrm>
              <a:off x="7798371" y="-1"/>
              <a:ext cx="231601" cy="1044302"/>
              <a:chOff x="0" y="0"/>
              <a:chExt cx="231600" cy="1044300"/>
            </a:xfrm>
          </p:grpSpPr>
          <p:sp>
            <p:nvSpPr>
              <p:cNvPr id="221" name="Google Shape;177;p11"/>
              <p:cNvSpPr/>
              <p:nvPr/>
            </p:nvSpPr>
            <p:spPr>
              <a:xfrm flipH="1">
                <a:off x="-1" y="629399"/>
                <a:ext cx="231601" cy="414902"/>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2699"/>
                      <a:pt x="21600" y="6029"/>
                    </a:cubicBezTo>
                    <a:lnTo>
                      <a:pt x="21600" y="21600"/>
                    </a:lnTo>
                    <a:lnTo>
                      <a:pt x="0" y="21600"/>
                    </a:lnTo>
                    <a:lnTo>
                      <a:pt x="0" y="6029"/>
                    </a:lnTo>
                    <a:cubicBezTo>
                      <a:pt x="0" y="2699"/>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22" name="Google Shape;178;p11"/>
              <p:cNvSpPr/>
              <p:nvPr/>
            </p:nvSpPr>
            <p:spPr>
              <a:xfrm flipH="1">
                <a:off x="-1" y="209999"/>
                <a:ext cx="231601" cy="8343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342"/>
                      <a:pt x="21600" y="2998"/>
                    </a:cubicBezTo>
                    <a:lnTo>
                      <a:pt x="21600" y="21600"/>
                    </a:lnTo>
                    <a:lnTo>
                      <a:pt x="0" y="21600"/>
                    </a:lnTo>
                    <a:lnTo>
                      <a:pt x="0" y="2998"/>
                    </a:lnTo>
                    <a:cubicBezTo>
                      <a:pt x="0" y="1342"/>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23" name="Google Shape;179;p11"/>
              <p:cNvSpPr/>
              <p:nvPr/>
            </p:nvSpPr>
            <p:spPr>
              <a:xfrm flipH="1">
                <a:off x="-1" y="419700"/>
                <a:ext cx="231601" cy="6246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793"/>
                      <a:pt x="21600" y="4005"/>
                    </a:cubicBezTo>
                    <a:lnTo>
                      <a:pt x="21600" y="21600"/>
                    </a:lnTo>
                    <a:lnTo>
                      <a:pt x="0" y="21600"/>
                    </a:lnTo>
                    <a:lnTo>
                      <a:pt x="0" y="4005"/>
                    </a:lnTo>
                    <a:cubicBezTo>
                      <a:pt x="0" y="1793"/>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24" name="Google Shape;180;p11"/>
              <p:cNvSpPr/>
              <p:nvPr/>
            </p:nvSpPr>
            <p:spPr>
              <a:xfrm flipH="1">
                <a:off x="-1" y="-1"/>
                <a:ext cx="231601" cy="1044302"/>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072"/>
                      <a:pt x="21600" y="2395"/>
                    </a:cubicBezTo>
                    <a:lnTo>
                      <a:pt x="21600" y="21600"/>
                    </a:lnTo>
                    <a:lnTo>
                      <a:pt x="0" y="21600"/>
                    </a:lnTo>
                    <a:lnTo>
                      <a:pt x="0" y="2395"/>
                    </a:lnTo>
                    <a:cubicBezTo>
                      <a:pt x="0" y="1072"/>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25" name="Google Shape;181;p11"/>
              <p:cNvSpPr/>
              <p:nvPr/>
            </p:nvSpPr>
            <p:spPr>
              <a:xfrm flipH="1">
                <a:off x="0" y="839100"/>
                <a:ext cx="231600" cy="205201"/>
              </a:xfrm>
              <a:custGeom>
                <a:avLst/>
                <a:gdLst/>
                <a:ahLst/>
                <a:cxnLst>
                  <a:cxn ang="0">
                    <a:pos x="wd2" y="hd2"/>
                  </a:cxn>
                  <a:cxn ang="5400000">
                    <a:pos x="wd2" y="hd2"/>
                  </a:cxn>
                  <a:cxn ang="10800000">
                    <a:pos x="wd2" y="hd2"/>
                  </a:cxn>
                  <a:cxn ang="16200000">
                    <a:pos x="wd2" y="hd2"/>
                  </a:cxn>
                </a:cxnLst>
                <a:rect l="0" t="0" r="r" b="b"/>
                <a:pathLst>
                  <a:path w="21600" h="21600" extrusionOk="0">
                    <a:moveTo>
                      <a:pt x="9569" y="0"/>
                    </a:moveTo>
                    <a:lnTo>
                      <a:pt x="12031" y="0"/>
                    </a:lnTo>
                    <a:cubicBezTo>
                      <a:pt x="17316" y="0"/>
                      <a:pt x="21600" y="4835"/>
                      <a:pt x="21600" y="10800"/>
                    </a:cubicBezTo>
                    <a:lnTo>
                      <a:pt x="21600" y="21600"/>
                    </a:lnTo>
                    <a:lnTo>
                      <a:pt x="0" y="21600"/>
                    </a:lnTo>
                    <a:lnTo>
                      <a:pt x="0" y="10800"/>
                    </a:lnTo>
                    <a:cubicBezTo>
                      <a:pt x="0" y="4835"/>
                      <a:pt x="4284" y="0"/>
                      <a:pt x="9569"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nvGrpSpPr>
            <p:cNvPr id="231" name="Google Shape;182;p11"/>
            <p:cNvGrpSpPr/>
            <p:nvPr/>
          </p:nvGrpSpPr>
          <p:grpSpPr>
            <a:xfrm>
              <a:off x="8169726" y="209999"/>
              <a:ext cx="231601" cy="834302"/>
              <a:chOff x="0" y="0"/>
              <a:chExt cx="231600" cy="834300"/>
            </a:xfrm>
          </p:grpSpPr>
          <p:sp>
            <p:nvSpPr>
              <p:cNvPr id="227" name="Google Shape;183;p11"/>
              <p:cNvSpPr/>
              <p:nvPr/>
            </p:nvSpPr>
            <p:spPr>
              <a:xfrm flipH="1">
                <a:off x="-1" y="419400"/>
                <a:ext cx="231601" cy="4149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2699"/>
                      <a:pt x="21600" y="6029"/>
                    </a:cubicBezTo>
                    <a:lnTo>
                      <a:pt x="21600" y="21600"/>
                    </a:lnTo>
                    <a:lnTo>
                      <a:pt x="0" y="21600"/>
                    </a:lnTo>
                    <a:lnTo>
                      <a:pt x="0" y="6029"/>
                    </a:lnTo>
                    <a:cubicBezTo>
                      <a:pt x="0" y="2699"/>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28" name="Google Shape;184;p11"/>
              <p:cNvSpPr/>
              <p:nvPr/>
            </p:nvSpPr>
            <p:spPr>
              <a:xfrm flipH="1">
                <a:off x="-1" y="-1"/>
                <a:ext cx="231601" cy="8343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342"/>
                      <a:pt x="21600" y="2998"/>
                    </a:cubicBezTo>
                    <a:lnTo>
                      <a:pt x="21600" y="21600"/>
                    </a:lnTo>
                    <a:lnTo>
                      <a:pt x="0" y="21600"/>
                    </a:lnTo>
                    <a:lnTo>
                      <a:pt x="0" y="2998"/>
                    </a:lnTo>
                    <a:cubicBezTo>
                      <a:pt x="0" y="1342"/>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29" name="Google Shape;185;p11"/>
              <p:cNvSpPr/>
              <p:nvPr/>
            </p:nvSpPr>
            <p:spPr>
              <a:xfrm flipH="1">
                <a:off x="-1" y="209700"/>
                <a:ext cx="231601" cy="6246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793"/>
                      <a:pt x="21600" y="4005"/>
                    </a:cubicBezTo>
                    <a:lnTo>
                      <a:pt x="21600" y="21600"/>
                    </a:lnTo>
                    <a:lnTo>
                      <a:pt x="0" y="21600"/>
                    </a:lnTo>
                    <a:lnTo>
                      <a:pt x="0" y="4005"/>
                    </a:lnTo>
                    <a:cubicBezTo>
                      <a:pt x="0" y="1793"/>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30" name="Google Shape;186;p11"/>
              <p:cNvSpPr/>
              <p:nvPr/>
            </p:nvSpPr>
            <p:spPr>
              <a:xfrm flipH="1">
                <a:off x="0" y="629100"/>
                <a:ext cx="231600" cy="205201"/>
              </a:xfrm>
              <a:custGeom>
                <a:avLst/>
                <a:gdLst/>
                <a:ahLst/>
                <a:cxnLst>
                  <a:cxn ang="0">
                    <a:pos x="wd2" y="hd2"/>
                  </a:cxn>
                  <a:cxn ang="5400000">
                    <a:pos x="wd2" y="hd2"/>
                  </a:cxn>
                  <a:cxn ang="10800000">
                    <a:pos x="wd2" y="hd2"/>
                  </a:cxn>
                  <a:cxn ang="16200000">
                    <a:pos x="wd2" y="hd2"/>
                  </a:cxn>
                </a:cxnLst>
                <a:rect l="0" t="0" r="r" b="b"/>
                <a:pathLst>
                  <a:path w="21600" h="21600" extrusionOk="0">
                    <a:moveTo>
                      <a:pt x="9569" y="0"/>
                    </a:moveTo>
                    <a:lnTo>
                      <a:pt x="12031" y="0"/>
                    </a:lnTo>
                    <a:cubicBezTo>
                      <a:pt x="17316" y="0"/>
                      <a:pt x="21600" y="4835"/>
                      <a:pt x="21600" y="10800"/>
                    </a:cubicBezTo>
                    <a:lnTo>
                      <a:pt x="21600" y="21600"/>
                    </a:lnTo>
                    <a:lnTo>
                      <a:pt x="0" y="21600"/>
                    </a:lnTo>
                    <a:lnTo>
                      <a:pt x="0" y="10800"/>
                    </a:lnTo>
                    <a:cubicBezTo>
                      <a:pt x="0" y="4835"/>
                      <a:pt x="4284" y="0"/>
                      <a:pt x="9569"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nvGrpSpPr>
            <p:cNvPr id="236" name="Google Shape;187;p11"/>
            <p:cNvGrpSpPr/>
            <p:nvPr/>
          </p:nvGrpSpPr>
          <p:grpSpPr>
            <a:xfrm>
              <a:off x="7427017" y="209999"/>
              <a:ext cx="231601" cy="834302"/>
              <a:chOff x="0" y="0"/>
              <a:chExt cx="231600" cy="834300"/>
            </a:xfrm>
          </p:grpSpPr>
          <p:sp>
            <p:nvSpPr>
              <p:cNvPr id="232" name="Google Shape;188;p11"/>
              <p:cNvSpPr/>
              <p:nvPr/>
            </p:nvSpPr>
            <p:spPr>
              <a:xfrm flipH="1">
                <a:off x="-1" y="419400"/>
                <a:ext cx="231601" cy="4149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2699"/>
                      <a:pt x="21600" y="6029"/>
                    </a:cubicBezTo>
                    <a:lnTo>
                      <a:pt x="21600" y="21600"/>
                    </a:lnTo>
                    <a:lnTo>
                      <a:pt x="0" y="21600"/>
                    </a:lnTo>
                    <a:lnTo>
                      <a:pt x="0" y="6029"/>
                    </a:lnTo>
                    <a:cubicBezTo>
                      <a:pt x="0" y="2699"/>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33" name="Google Shape;189;p11"/>
              <p:cNvSpPr/>
              <p:nvPr/>
            </p:nvSpPr>
            <p:spPr>
              <a:xfrm flipH="1">
                <a:off x="-1" y="-1"/>
                <a:ext cx="231601" cy="8343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342"/>
                      <a:pt x="21600" y="2998"/>
                    </a:cubicBezTo>
                    <a:lnTo>
                      <a:pt x="21600" y="21600"/>
                    </a:lnTo>
                    <a:lnTo>
                      <a:pt x="0" y="21600"/>
                    </a:lnTo>
                    <a:lnTo>
                      <a:pt x="0" y="2998"/>
                    </a:lnTo>
                    <a:cubicBezTo>
                      <a:pt x="0" y="1342"/>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34" name="Google Shape;190;p11"/>
              <p:cNvSpPr/>
              <p:nvPr/>
            </p:nvSpPr>
            <p:spPr>
              <a:xfrm flipH="1">
                <a:off x="-1" y="209700"/>
                <a:ext cx="231601" cy="6246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793"/>
                      <a:pt x="21600" y="4005"/>
                    </a:cubicBezTo>
                    <a:lnTo>
                      <a:pt x="21600" y="21600"/>
                    </a:lnTo>
                    <a:lnTo>
                      <a:pt x="0" y="21600"/>
                    </a:lnTo>
                    <a:lnTo>
                      <a:pt x="0" y="4005"/>
                    </a:lnTo>
                    <a:cubicBezTo>
                      <a:pt x="0" y="1793"/>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35" name="Google Shape;191;p11"/>
              <p:cNvSpPr/>
              <p:nvPr/>
            </p:nvSpPr>
            <p:spPr>
              <a:xfrm flipH="1">
                <a:off x="0" y="629100"/>
                <a:ext cx="231600" cy="205201"/>
              </a:xfrm>
              <a:custGeom>
                <a:avLst/>
                <a:gdLst/>
                <a:ahLst/>
                <a:cxnLst>
                  <a:cxn ang="0">
                    <a:pos x="wd2" y="hd2"/>
                  </a:cxn>
                  <a:cxn ang="5400000">
                    <a:pos x="wd2" y="hd2"/>
                  </a:cxn>
                  <a:cxn ang="10800000">
                    <a:pos x="wd2" y="hd2"/>
                  </a:cxn>
                  <a:cxn ang="16200000">
                    <a:pos x="wd2" y="hd2"/>
                  </a:cxn>
                </a:cxnLst>
                <a:rect l="0" t="0" r="r" b="b"/>
                <a:pathLst>
                  <a:path w="21600" h="21600" extrusionOk="0">
                    <a:moveTo>
                      <a:pt x="9569" y="0"/>
                    </a:moveTo>
                    <a:lnTo>
                      <a:pt x="12031" y="0"/>
                    </a:lnTo>
                    <a:cubicBezTo>
                      <a:pt x="17316" y="0"/>
                      <a:pt x="21600" y="4835"/>
                      <a:pt x="21600" y="10800"/>
                    </a:cubicBezTo>
                    <a:lnTo>
                      <a:pt x="21600" y="21600"/>
                    </a:lnTo>
                    <a:lnTo>
                      <a:pt x="0" y="21600"/>
                    </a:lnTo>
                    <a:lnTo>
                      <a:pt x="0" y="10800"/>
                    </a:lnTo>
                    <a:cubicBezTo>
                      <a:pt x="0" y="4835"/>
                      <a:pt x="4284" y="0"/>
                      <a:pt x="9569"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nvGrpSpPr>
            <p:cNvPr id="240" name="Google Shape;192;p11"/>
            <p:cNvGrpSpPr/>
            <p:nvPr/>
          </p:nvGrpSpPr>
          <p:grpSpPr>
            <a:xfrm>
              <a:off x="8541080" y="419700"/>
              <a:ext cx="231601" cy="624601"/>
              <a:chOff x="0" y="0"/>
              <a:chExt cx="231600" cy="624600"/>
            </a:xfrm>
          </p:grpSpPr>
          <p:sp>
            <p:nvSpPr>
              <p:cNvPr id="237" name="Google Shape;193;p11"/>
              <p:cNvSpPr/>
              <p:nvPr/>
            </p:nvSpPr>
            <p:spPr>
              <a:xfrm flipH="1">
                <a:off x="-1" y="209699"/>
                <a:ext cx="231601" cy="4149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2699"/>
                      <a:pt x="21600" y="6029"/>
                    </a:cubicBezTo>
                    <a:lnTo>
                      <a:pt x="21600" y="21600"/>
                    </a:lnTo>
                    <a:lnTo>
                      <a:pt x="0" y="21600"/>
                    </a:lnTo>
                    <a:lnTo>
                      <a:pt x="0" y="6029"/>
                    </a:lnTo>
                    <a:cubicBezTo>
                      <a:pt x="0" y="2699"/>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38" name="Google Shape;194;p11"/>
              <p:cNvSpPr/>
              <p:nvPr/>
            </p:nvSpPr>
            <p:spPr>
              <a:xfrm flipH="1">
                <a:off x="-1" y="-1"/>
                <a:ext cx="231601" cy="624602"/>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793"/>
                      <a:pt x="21600" y="4005"/>
                    </a:cubicBezTo>
                    <a:lnTo>
                      <a:pt x="21600" y="21600"/>
                    </a:lnTo>
                    <a:lnTo>
                      <a:pt x="0" y="21600"/>
                    </a:lnTo>
                    <a:lnTo>
                      <a:pt x="0" y="4005"/>
                    </a:lnTo>
                    <a:cubicBezTo>
                      <a:pt x="0" y="1793"/>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39" name="Google Shape;195;p11"/>
              <p:cNvSpPr/>
              <p:nvPr/>
            </p:nvSpPr>
            <p:spPr>
              <a:xfrm flipH="1">
                <a:off x="0" y="419400"/>
                <a:ext cx="231600" cy="205201"/>
              </a:xfrm>
              <a:custGeom>
                <a:avLst/>
                <a:gdLst/>
                <a:ahLst/>
                <a:cxnLst>
                  <a:cxn ang="0">
                    <a:pos x="wd2" y="hd2"/>
                  </a:cxn>
                  <a:cxn ang="5400000">
                    <a:pos x="wd2" y="hd2"/>
                  </a:cxn>
                  <a:cxn ang="10800000">
                    <a:pos x="wd2" y="hd2"/>
                  </a:cxn>
                  <a:cxn ang="16200000">
                    <a:pos x="wd2" y="hd2"/>
                  </a:cxn>
                </a:cxnLst>
                <a:rect l="0" t="0" r="r" b="b"/>
                <a:pathLst>
                  <a:path w="21600" h="21600" extrusionOk="0">
                    <a:moveTo>
                      <a:pt x="9569" y="0"/>
                    </a:moveTo>
                    <a:lnTo>
                      <a:pt x="12031" y="0"/>
                    </a:lnTo>
                    <a:cubicBezTo>
                      <a:pt x="17316" y="0"/>
                      <a:pt x="21600" y="4835"/>
                      <a:pt x="21600" y="10800"/>
                    </a:cubicBezTo>
                    <a:lnTo>
                      <a:pt x="21600" y="21600"/>
                    </a:lnTo>
                    <a:lnTo>
                      <a:pt x="0" y="21600"/>
                    </a:lnTo>
                    <a:lnTo>
                      <a:pt x="0" y="10800"/>
                    </a:lnTo>
                    <a:cubicBezTo>
                      <a:pt x="0" y="4835"/>
                      <a:pt x="4284" y="0"/>
                      <a:pt x="9569"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nvGrpSpPr>
            <p:cNvPr id="245" name="Google Shape;196;p11"/>
            <p:cNvGrpSpPr/>
            <p:nvPr/>
          </p:nvGrpSpPr>
          <p:grpSpPr>
            <a:xfrm>
              <a:off x="8912435" y="209999"/>
              <a:ext cx="231601" cy="834302"/>
              <a:chOff x="0" y="0"/>
              <a:chExt cx="231600" cy="834300"/>
            </a:xfrm>
          </p:grpSpPr>
          <p:sp>
            <p:nvSpPr>
              <p:cNvPr id="241" name="Google Shape;197;p11"/>
              <p:cNvSpPr/>
              <p:nvPr/>
            </p:nvSpPr>
            <p:spPr>
              <a:xfrm flipH="1">
                <a:off x="-1" y="419400"/>
                <a:ext cx="231601" cy="4149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2699"/>
                      <a:pt x="21600" y="6029"/>
                    </a:cubicBezTo>
                    <a:lnTo>
                      <a:pt x="21600" y="21600"/>
                    </a:lnTo>
                    <a:lnTo>
                      <a:pt x="0" y="21600"/>
                    </a:lnTo>
                    <a:lnTo>
                      <a:pt x="0" y="6029"/>
                    </a:lnTo>
                    <a:cubicBezTo>
                      <a:pt x="0" y="2699"/>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42" name="Google Shape;198;p11"/>
              <p:cNvSpPr/>
              <p:nvPr/>
            </p:nvSpPr>
            <p:spPr>
              <a:xfrm flipH="1">
                <a:off x="-1" y="-1"/>
                <a:ext cx="231601" cy="8343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342"/>
                      <a:pt x="21600" y="2998"/>
                    </a:cubicBezTo>
                    <a:lnTo>
                      <a:pt x="21600" y="21600"/>
                    </a:lnTo>
                    <a:lnTo>
                      <a:pt x="0" y="21600"/>
                    </a:lnTo>
                    <a:lnTo>
                      <a:pt x="0" y="2998"/>
                    </a:lnTo>
                    <a:cubicBezTo>
                      <a:pt x="0" y="1342"/>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43" name="Google Shape;199;p11"/>
              <p:cNvSpPr/>
              <p:nvPr/>
            </p:nvSpPr>
            <p:spPr>
              <a:xfrm flipH="1">
                <a:off x="-1" y="209700"/>
                <a:ext cx="231601" cy="6246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1793"/>
                      <a:pt x="21600" y="4005"/>
                    </a:cubicBezTo>
                    <a:lnTo>
                      <a:pt x="21600" y="21600"/>
                    </a:lnTo>
                    <a:lnTo>
                      <a:pt x="0" y="21600"/>
                    </a:lnTo>
                    <a:lnTo>
                      <a:pt x="0" y="4005"/>
                    </a:lnTo>
                    <a:cubicBezTo>
                      <a:pt x="0" y="1793"/>
                      <a:pt x="4835" y="0"/>
                      <a:pt x="10800"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44" name="Google Shape;200;p11"/>
              <p:cNvSpPr/>
              <p:nvPr/>
            </p:nvSpPr>
            <p:spPr>
              <a:xfrm flipH="1">
                <a:off x="0" y="629100"/>
                <a:ext cx="231600" cy="205201"/>
              </a:xfrm>
              <a:custGeom>
                <a:avLst/>
                <a:gdLst/>
                <a:ahLst/>
                <a:cxnLst>
                  <a:cxn ang="0">
                    <a:pos x="wd2" y="hd2"/>
                  </a:cxn>
                  <a:cxn ang="5400000">
                    <a:pos x="wd2" y="hd2"/>
                  </a:cxn>
                  <a:cxn ang="10800000">
                    <a:pos x="wd2" y="hd2"/>
                  </a:cxn>
                  <a:cxn ang="16200000">
                    <a:pos x="wd2" y="hd2"/>
                  </a:cxn>
                </a:cxnLst>
                <a:rect l="0" t="0" r="r" b="b"/>
                <a:pathLst>
                  <a:path w="21600" h="21600" extrusionOk="0">
                    <a:moveTo>
                      <a:pt x="9569" y="0"/>
                    </a:moveTo>
                    <a:lnTo>
                      <a:pt x="12031" y="0"/>
                    </a:lnTo>
                    <a:cubicBezTo>
                      <a:pt x="17316" y="0"/>
                      <a:pt x="21600" y="4835"/>
                      <a:pt x="21600" y="10800"/>
                    </a:cubicBezTo>
                    <a:lnTo>
                      <a:pt x="21600" y="21600"/>
                    </a:lnTo>
                    <a:lnTo>
                      <a:pt x="0" y="21600"/>
                    </a:lnTo>
                    <a:lnTo>
                      <a:pt x="0" y="10800"/>
                    </a:lnTo>
                    <a:cubicBezTo>
                      <a:pt x="0" y="4835"/>
                      <a:pt x="4284" y="0"/>
                      <a:pt x="9569" y="0"/>
                    </a:cubicBez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sp>
        <p:nvSpPr>
          <p:cNvPr id="247" name="xx%"/>
          <p:cNvSpPr txBox="1">
            <a:spLocks noGrp="1"/>
          </p:cNvSpPr>
          <p:nvPr>
            <p:ph type="title" hasCustomPrompt="1"/>
          </p:nvPr>
        </p:nvSpPr>
        <p:spPr>
          <a:xfrm>
            <a:off x="1388625" y="772725"/>
            <a:ext cx="6366901" cy="1863301"/>
          </a:xfrm>
          <a:prstGeom prst="rect">
            <a:avLst/>
          </a:prstGeom>
        </p:spPr>
        <p:txBody>
          <a:bodyPr anchor="ctr">
            <a:normAutofit/>
          </a:bodyPr>
          <a:lstStyle>
            <a:lvl1pPr algn="ctr">
              <a:defRPr sz="8000">
                <a:solidFill>
                  <a:srgbClr val="FFFFFF"/>
                </a:solidFill>
              </a:defRPr>
            </a:lvl1pPr>
          </a:lstStyle>
          <a:p>
            <a:r>
              <a:t>xx%</a:t>
            </a:r>
          </a:p>
        </p:txBody>
      </p:sp>
      <p:sp>
        <p:nvSpPr>
          <p:cNvPr id="248" name="Body Level One…"/>
          <p:cNvSpPr txBox="1">
            <a:spLocks noGrp="1"/>
          </p:cNvSpPr>
          <p:nvPr>
            <p:ph type="body" sz="quarter" idx="1"/>
          </p:nvPr>
        </p:nvSpPr>
        <p:spPr>
          <a:xfrm>
            <a:off x="1388625" y="2712299"/>
            <a:ext cx="6366901" cy="1111201"/>
          </a:xfrm>
          <a:prstGeom prst="rect">
            <a:avLst/>
          </a:prstGeom>
        </p:spPr>
        <p:txBody>
          <a:bodyPr>
            <a:normAutofit/>
          </a:bodyPr>
          <a:lstStyle>
            <a:lvl1pPr algn="ctr">
              <a:buClr>
                <a:srgbClr val="FFFFFF"/>
              </a:buClr>
              <a:defRPr>
                <a:solidFill>
                  <a:srgbClr val="FFFFFF"/>
                </a:solidFill>
              </a:defRPr>
            </a:lvl1pPr>
            <a:lvl2pPr algn="ctr">
              <a:buClr>
                <a:srgbClr val="FFFFFF"/>
              </a:buClr>
              <a:defRPr>
                <a:solidFill>
                  <a:srgbClr val="FFFFFF"/>
                </a:solidFill>
              </a:defRPr>
            </a:lvl2pPr>
            <a:lvl3pPr algn="ctr">
              <a:buClr>
                <a:srgbClr val="FFFFFF"/>
              </a:buClr>
              <a:defRPr>
                <a:solidFill>
                  <a:srgbClr val="FFFFFF"/>
                </a:solidFill>
              </a:defRPr>
            </a:lvl3pPr>
            <a:lvl4pPr algn="ctr">
              <a:buClr>
                <a:srgbClr val="FFFFFF"/>
              </a:buClr>
              <a:defRPr>
                <a:solidFill>
                  <a:srgbClr val="FFFFFF"/>
                </a:solidFill>
              </a:defRPr>
            </a:lvl4pPr>
            <a:lvl5pPr algn="ctr">
              <a:buClr>
                <a:srgbClr val="FFFFFF"/>
              </a:buClr>
              <a:defRPr>
                <a:solidFill>
                  <a:srgbClr val="FFFFFF"/>
                </a:solidFill>
              </a:defRPr>
            </a:lvl5pPr>
          </a:lstStyle>
          <a:p>
            <a:r>
              <a:t>Body Level One</a:t>
            </a:r>
          </a:p>
          <a:p>
            <a:pPr lvl="1"/>
            <a:r>
              <a:t>Body Level Two</a:t>
            </a:r>
          </a:p>
          <a:p>
            <a:pPr lvl="2"/>
            <a:r>
              <a:t>Body Level Three</a:t>
            </a:r>
          </a:p>
          <a:p>
            <a:pPr lvl="3"/>
            <a:r>
              <a:t>Body Level Four</a:t>
            </a:r>
          </a:p>
          <a:p>
            <a:pPr lvl="4"/>
            <a:r>
              <a:t>Body Level Five</a:t>
            </a:r>
          </a:p>
        </p:txBody>
      </p:sp>
      <p:sp>
        <p:nvSpPr>
          <p:cNvPr id="249" name="Slide Number"/>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rPr/>
              <a:t>‹#›</a:t>
            </a:fld>
            <a:endParaRPr dirty="0"/>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256" name="Slide Number"/>
          <p:cNvSpPr txBox="1">
            <a:spLocks noGrp="1"/>
          </p:cNvSpPr>
          <p:nvPr>
            <p:ph type="sldNum" sz="quarter" idx="2"/>
          </p:nvPr>
        </p:nvSpPr>
        <p:spPr>
          <a:prstGeom prst="rect">
            <a:avLst/>
          </a:prstGeom>
        </p:spPr>
        <p:txBody>
          <a:bodyPr/>
          <a:lstStyle/>
          <a:p>
            <a:fld id="{86CB4B4D-7CA3-9044-876B-883B54F8677D}" type="slidenum">
              <a:rPr/>
              <a:t>‹#›</a:t>
            </a:fld>
            <a:endParaRPr dirty="0"/>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SECTION_HEADER">
    <p:bg>
      <p:bgPr>
        <a:solidFill>
          <a:srgbClr val="C9DBD1">
            <a:alpha val="69830"/>
          </a:srgbClr>
        </a:solidFill>
        <a:effectLst/>
      </p:bgPr>
    </p:bg>
    <p:spTree>
      <p:nvGrpSpPr>
        <p:cNvPr id="1" name=""/>
        <p:cNvGrpSpPr/>
        <p:nvPr/>
      </p:nvGrpSpPr>
      <p:grpSpPr>
        <a:xfrm>
          <a:off x="0" y="0"/>
          <a:ext cx="0" cy="0"/>
          <a:chOff x="0" y="0"/>
          <a:chExt cx="0" cy="0"/>
        </a:xfrm>
      </p:grpSpPr>
      <p:sp>
        <p:nvSpPr>
          <p:cNvPr id="20" name="Title Text"/>
          <p:cNvSpPr txBox="1">
            <a:spLocks noGrp="1"/>
          </p:cNvSpPr>
          <p:nvPr>
            <p:ph type="title"/>
          </p:nvPr>
        </p:nvSpPr>
        <p:spPr>
          <a:xfrm>
            <a:off x="823999" y="1613825"/>
            <a:ext cx="5857801" cy="1872901"/>
          </a:xfrm>
          <a:prstGeom prst="rect">
            <a:avLst/>
          </a:prstGeom>
        </p:spPr>
        <p:txBody>
          <a:bodyPr anchor="ctr">
            <a:normAutofit/>
          </a:bodyPr>
          <a:lstStyle>
            <a:lvl1pPr>
              <a:defRPr sz="3600">
                <a:solidFill>
                  <a:srgbClr val="FFFFFF"/>
                </a:solidFill>
              </a:defRPr>
            </a:lvl1pPr>
          </a:lstStyle>
          <a:p>
            <a:r>
              <a:t>Title Text</a:t>
            </a:r>
          </a:p>
        </p:txBody>
      </p:sp>
      <p:sp>
        <p:nvSpPr>
          <p:cNvPr id="21" name="Slide Number"/>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rPr/>
              <a:t>‹#›</a:t>
            </a:fld>
            <a:endParaRPr dirty="0"/>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_AND_BODY">
    <p:spTree>
      <p:nvGrpSpPr>
        <p:cNvPr id="1" name=""/>
        <p:cNvGrpSpPr/>
        <p:nvPr/>
      </p:nvGrpSpPr>
      <p:grpSpPr>
        <a:xfrm>
          <a:off x="0" y="0"/>
          <a:ext cx="0" cy="0"/>
          <a:chOff x="0" y="0"/>
          <a:chExt cx="0" cy="0"/>
        </a:xfrm>
      </p:grpSpPr>
      <p:grpSp>
        <p:nvGrpSpPr>
          <p:cNvPr id="30" name="Google Shape;17;p4"/>
          <p:cNvGrpSpPr/>
          <p:nvPr/>
        </p:nvGrpSpPr>
        <p:grpSpPr>
          <a:xfrm>
            <a:off x="627005" y="799020"/>
            <a:ext cx="499657" cy="499667"/>
            <a:chOff x="0" y="0"/>
            <a:chExt cx="499655" cy="499666"/>
          </a:xfrm>
        </p:grpSpPr>
        <p:sp>
          <p:nvSpPr>
            <p:cNvPr id="28" name="Google Shape;18;p4"/>
            <p:cNvSpPr/>
            <p:nvPr/>
          </p:nvSpPr>
          <p:spPr>
            <a:xfrm rot="16200000">
              <a:off x="202214" y="0"/>
              <a:ext cx="297028" cy="29702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0" y="9671"/>
                    <a:pt x="9671" y="0"/>
                    <a:pt x="21600" y="0"/>
                  </a:cubicBezTo>
                  <a:lnTo>
                    <a:pt x="21600" y="21555"/>
                  </a:lnTo>
                  <a:close/>
                </a:path>
              </a:pathLst>
            </a:custGeom>
            <a:solidFill>
              <a:srgbClr val="C9DBD1">
                <a:alpha val="6983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29" name="Google Shape;19;p4"/>
            <p:cNvSpPr/>
            <p:nvPr/>
          </p:nvSpPr>
          <p:spPr>
            <a:xfrm rot="16200000">
              <a:off x="0" y="10"/>
              <a:ext cx="499656" cy="499657"/>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0" y="9671"/>
                    <a:pt x="9671" y="0"/>
                    <a:pt x="21600" y="0"/>
                  </a:cubicBezTo>
                  <a:lnTo>
                    <a:pt x="21600" y="21555"/>
                  </a:lnTo>
                  <a:close/>
                </a:path>
              </a:pathLst>
            </a:custGeom>
            <a:solidFill>
              <a:srgbClr val="C9DBD1">
                <a:alpha val="6983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sp>
        <p:nvSpPr>
          <p:cNvPr id="31" name="Title Text"/>
          <p:cNvSpPr txBox="1">
            <a:spLocks noGrp="1"/>
          </p:cNvSpPr>
          <p:nvPr>
            <p:ph type="title"/>
          </p:nvPr>
        </p:nvSpPr>
        <p:spPr>
          <a:xfrm>
            <a:off x="1303799" y="598574"/>
            <a:ext cx="7030502" cy="999301"/>
          </a:xfrm>
          <a:prstGeom prst="rect">
            <a:avLst/>
          </a:prstGeom>
        </p:spPr>
        <p:txBody>
          <a:bodyPr>
            <a:normAutofit/>
          </a:bodyPr>
          <a:lstStyle/>
          <a:p>
            <a:r>
              <a:t>Title Text</a:t>
            </a:r>
          </a:p>
        </p:txBody>
      </p:sp>
      <p:sp>
        <p:nvSpPr>
          <p:cNvPr id="32" name="Body Level One…"/>
          <p:cNvSpPr txBox="1">
            <a:spLocks noGrp="1"/>
          </p:cNvSpPr>
          <p:nvPr>
            <p:ph type="body" sz="half" idx="1"/>
          </p:nvPr>
        </p:nvSpPr>
        <p:spPr>
          <a:xfrm>
            <a:off x="1303799" y="1990050"/>
            <a:ext cx="7030502" cy="2541601"/>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pic>
        <p:nvPicPr>
          <p:cNvPr id="33" name="Google Shape;23;p4" descr="Google Shape;23;p4"/>
          <p:cNvPicPr>
            <a:picLocks noChangeAspect="1"/>
          </p:cNvPicPr>
          <p:nvPr/>
        </p:nvPicPr>
        <p:blipFill>
          <a:blip r:embed="rId2"/>
          <a:stretch>
            <a:fillRect/>
          </a:stretch>
        </p:blipFill>
        <p:spPr>
          <a:xfrm>
            <a:off x="241150" y="3877750"/>
            <a:ext cx="877526" cy="772876"/>
          </a:xfrm>
          <a:prstGeom prst="rect">
            <a:avLst/>
          </a:prstGeom>
          <a:ln w="12700">
            <a:miter lim="400000"/>
          </a:ln>
        </p:spPr>
      </p:pic>
      <p:sp>
        <p:nvSpPr>
          <p:cNvPr id="34" name="Slide Number"/>
          <p:cNvSpPr txBox="1">
            <a:spLocks noGrp="1"/>
          </p:cNvSpPr>
          <p:nvPr>
            <p:ph type="sldNum" sz="quarter" idx="2"/>
          </p:nvPr>
        </p:nvSpPr>
        <p:spPr>
          <a:prstGeom prst="rect">
            <a:avLst/>
          </a:prstGeom>
        </p:spPr>
        <p:txBody>
          <a:bodyPr/>
          <a:lstStyle/>
          <a:p>
            <a:fld id="{86CB4B4D-7CA3-9044-876B-883B54F8677D}" type="slidenum">
              <a:rPr/>
              <a:t>‹#›</a:t>
            </a:fld>
            <a:endParaRPr dirty="0"/>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_AND_TWO_COLUMNS">
    <p:spTree>
      <p:nvGrpSpPr>
        <p:cNvPr id="1" name=""/>
        <p:cNvGrpSpPr/>
        <p:nvPr/>
      </p:nvGrpSpPr>
      <p:grpSpPr>
        <a:xfrm>
          <a:off x="0" y="0"/>
          <a:ext cx="0" cy="0"/>
          <a:chOff x="0" y="0"/>
          <a:chExt cx="0" cy="0"/>
        </a:xfrm>
      </p:grpSpPr>
      <p:grpSp>
        <p:nvGrpSpPr>
          <p:cNvPr id="43" name="Google Shape;25;p5"/>
          <p:cNvGrpSpPr/>
          <p:nvPr/>
        </p:nvGrpSpPr>
        <p:grpSpPr>
          <a:xfrm>
            <a:off x="627005" y="799020"/>
            <a:ext cx="499657" cy="499667"/>
            <a:chOff x="0" y="0"/>
            <a:chExt cx="499655" cy="499666"/>
          </a:xfrm>
        </p:grpSpPr>
        <p:sp>
          <p:nvSpPr>
            <p:cNvPr id="41" name="Google Shape;26;p5"/>
            <p:cNvSpPr/>
            <p:nvPr/>
          </p:nvSpPr>
          <p:spPr>
            <a:xfrm rot="16200000">
              <a:off x="202214" y="0"/>
              <a:ext cx="297028" cy="29702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0" y="9671"/>
                    <a:pt x="9671" y="0"/>
                    <a:pt x="21600" y="0"/>
                  </a:cubicBezTo>
                  <a:lnTo>
                    <a:pt x="21600" y="21555"/>
                  </a:lnTo>
                  <a:close/>
                </a:path>
              </a:pathLst>
            </a:custGeom>
            <a:solidFill>
              <a:srgbClr val="C9DBD1">
                <a:alpha val="6983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42" name="Google Shape;27;p5"/>
            <p:cNvSpPr/>
            <p:nvPr/>
          </p:nvSpPr>
          <p:spPr>
            <a:xfrm rot="16200000">
              <a:off x="0" y="10"/>
              <a:ext cx="499656" cy="499657"/>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0" y="9671"/>
                    <a:pt x="9671" y="0"/>
                    <a:pt x="21600" y="0"/>
                  </a:cubicBezTo>
                  <a:lnTo>
                    <a:pt x="21600" y="21555"/>
                  </a:lnTo>
                  <a:close/>
                </a:path>
              </a:pathLst>
            </a:custGeom>
            <a:solidFill>
              <a:srgbClr val="C9DBD1">
                <a:alpha val="6983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sp>
        <p:nvSpPr>
          <p:cNvPr id="44" name="Title Text"/>
          <p:cNvSpPr txBox="1">
            <a:spLocks noGrp="1"/>
          </p:cNvSpPr>
          <p:nvPr>
            <p:ph type="title"/>
          </p:nvPr>
        </p:nvSpPr>
        <p:spPr>
          <a:xfrm>
            <a:off x="1303799" y="598574"/>
            <a:ext cx="7030502" cy="999301"/>
          </a:xfrm>
          <a:prstGeom prst="rect">
            <a:avLst/>
          </a:prstGeom>
        </p:spPr>
        <p:txBody>
          <a:bodyPr>
            <a:normAutofit/>
          </a:bodyPr>
          <a:lstStyle/>
          <a:p>
            <a:r>
              <a:t>Title Text</a:t>
            </a:r>
          </a:p>
        </p:txBody>
      </p:sp>
      <p:sp>
        <p:nvSpPr>
          <p:cNvPr id="45" name="Body Level One…"/>
          <p:cNvSpPr txBox="1">
            <a:spLocks noGrp="1"/>
          </p:cNvSpPr>
          <p:nvPr>
            <p:ph type="body" sz="quarter" idx="1"/>
          </p:nvPr>
        </p:nvSpPr>
        <p:spPr>
          <a:xfrm>
            <a:off x="1303799" y="1990050"/>
            <a:ext cx="3430501" cy="2541601"/>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46" name="Google Shape;30;p5"/>
          <p:cNvSpPr txBox="1">
            <a:spLocks noGrp="1"/>
          </p:cNvSpPr>
          <p:nvPr>
            <p:ph type="body" sz="quarter" idx="21"/>
          </p:nvPr>
        </p:nvSpPr>
        <p:spPr>
          <a:xfrm>
            <a:off x="4903649" y="1990049"/>
            <a:ext cx="3430501" cy="2541602"/>
          </a:xfrm>
          <a:prstGeom prst="rect">
            <a:avLst/>
          </a:prstGeom>
        </p:spPr>
        <p:txBody>
          <a:bodyPr>
            <a:normAutofit/>
          </a:bodyPr>
          <a:lstStyle/>
          <a:p>
            <a:endParaRPr/>
          </a:p>
        </p:txBody>
      </p:sp>
      <p:sp>
        <p:nvSpPr>
          <p:cNvPr id="47" name="Slide Number"/>
          <p:cNvSpPr txBox="1">
            <a:spLocks noGrp="1"/>
          </p:cNvSpPr>
          <p:nvPr>
            <p:ph type="sldNum" sz="quarter" idx="2"/>
          </p:nvPr>
        </p:nvSpPr>
        <p:spPr>
          <a:prstGeom prst="rect">
            <a:avLst/>
          </a:prstGeom>
        </p:spPr>
        <p:txBody>
          <a:bodyPr/>
          <a:lstStyle/>
          <a:p>
            <a:fld id="{86CB4B4D-7CA3-9044-876B-883B54F8677D}" type="slidenum">
              <a:rPr/>
              <a:t>‹#›</a:t>
            </a:fld>
            <a:endParaRPr dirty="0"/>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_ONLY">
    <p:spTree>
      <p:nvGrpSpPr>
        <p:cNvPr id="1" name=""/>
        <p:cNvGrpSpPr/>
        <p:nvPr/>
      </p:nvGrpSpPr>
      <p:grpSpPr>
        <a:xfrm>
          <a:off x="0" y="0"/>
          <a:ext cx="0" cy="0"/>
          <a:chOff x="0" y="0"/>
          <a:chExt cx="0" cy="0"/>
        </a:xfrm>
      </p:grpSpPr>
      <p:grpSp>
        <p:nvGrpSpPr>
          <p:cNvPr id="56" name="Google Shape;33;p6"/>
          <p:cNvGrpSpPr/>
          <p:nvPr/>
        </p:nvGrpSpPr>
        <p:grpSpPr>
          <a:xfrm>
            <a:off x="627005" y="799020"/>
            <a:ext cx="499657" cy="499667"/>
            <a:chOff x="0" y="0"/>
            <a:chExt cx="499655" cy="499666"/>
          </a:xfrm>
        </p:grpSpPr>
        <p:sp>
          <p:nvSpPr>
            <p:cNvPr id="54" name="Google Shape;34;p6"/>
            <p:cNvSpPr/>
            <p:nvPr/>
          </p:nvSpPr>
          <p:spPr>
            <a:xfrm rot="16200000">
              <a:off x="202214" y="0"/>
              <a:ext cx="297028" cy="29702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0" y="9671"/>
                    <a:pt x="9671" y="0"/>
                    <a:pt x="21600" y="0"/>
                  </a:cubicBezTo>
                  <a:lnTo>
                    <a:pt x="21600" y="21555"/>
                  </a:lnTo>
                  <a:close/>
                </a:path>
              </a:pathLst>
            </a:custGeom>
            <a:solidFill>
              <a:srgbClr val="C9DBD1">
                <a:alpha val="6983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55" name="Google Shape;35;p6"/>
            <p:cNvSpPr/>
            <p:nvPr/>
          </p:nvSpPr>
          <p:spPr>
            <a:xfrm rot="16200000">
              <a:off x="0" y="10"/>
              <a:ext cx="499656" cy="499657"/>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0" y="9671"/>
                    <a:pt x="9671" y="0"/>
                    <a:pt x="21600" y="0"/>
                  </a:cubicBezTo>
                  <a:lnTo>
                    <a:pt x="21600" y="21555"/>
                  </a:lnTo>
                  <a:close/>
                </a:path>
              </a:pathLst>
            </a:custGeom>
            <a:solidFill>
              <a:srgbClr val="C9DBD1">
                <a:alpha val="6983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sp>
        <p:nvSpPr>
          <p:cNvPr id="57" name="Title Text"/>
          <p:cNvSpPr txBox="1">
            <a:spLocks noGrp="1"/>
          </p:cNvSpPr>
          <p:nvPr>
            <p:ph type="title"/>
          </p:nvPr>
        </p:nvSpPr>
        <p:spPr>
          <a:xfrm>
            <a:off x="1303799" y="598574"/>
            <a:ext cx="7030502" cy="999301"/>
          </a:xfrm>
          <a:prstGeom prst="rect">
            <a:avLst/>
          </a:prstGeom>
        </p:spPr>
        <p:txBody>
          <a:bodyPr>
            <a:normAutofit/>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rPr/>
              <a:t>‹#›</a:t>
            </a:fld>
            <a:endParaRPr dirty="0"/>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ONE_COLUMN_TEXT">
    <p:spTree>
      <p:nvGrpSpPr>
        <p:cNvPr id="1" name=""/>
        <p:cNvGrpSpPr/>
        <p:nvPr/>
      </p:nvGrpSpPr>
      <p:grpSpPr>
        <a:xfrm>
          <a:off x="0" y="0"/>
          <a:ext cx="0" cy="0"/>
          <a:chOff x="0" y="0"/>
          <a:chExt cx="0" cy="0"/>
        </a:xfrm>
      </p:grpSpPr>
      <p:grpSp>
        <p:nvGrpSpPr>
          <p:cNvPr id="67" name="Google Shape;39;p7"/>
          <p:cNvGrpSpPr/>
          <p:nvPr/>
        </p:nvGrpSpPr>
        <p:grpSpPr>
          <a:xfrm>
            <a:off x="627005" y="799020"/>
            <a:ext cx="499657" cy="499667"/>
            <a:chOff x="0" y="0"/>
            <a:chExt cx="499655" cy="499666"/>
          </a:xfrm>
        </p:grpSpPr>
        <p:sp>
          <p:nvSpPr>
            <p:cNvPr id="65" name="Google Shape;40;p7"/>
            <p:cNvSpPr/>
            <p:nvPr/>
          </p:nvSpPr>
          <p:spPr>
            <a:xfrm rot="16200000">
              <a:off x="202214" y="0"/>
              <a:ext cx="297028" cy="29702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0" y="9671"/>
                    <a:pt x="9671" y="0"/>
                    <a:pt x="21600" y="0"/>
                  </a:cubicBezTo>
                  <a:lnTo>
                    <a:pt x="21600" y="21555"/>
                  </a:lnTo>
                  <a:close/>
                </a:path>
              </a:pathLst>
            </a:custGeom>
            <a:solidFill>
              <a:srgbClr val="C9DBD1">
                <a:alpha val="6983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66" name="Google Shape;41;p7"/>
            <p:cNvSpPr/>
            <p:nvPr/>
          </p:nvSpPr>
          <p:spPr>
            <a:xfrm rot="16200000">
              <a:off x="0" y="10"/>
              <a:ext cx="499656" cy="499657"/>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0" y="9671"/>
                    <a:pt x="9671" y="0"/>
                    <a:pt x="21600" y="0"/>
                  </a:cubicBezTo>
                  <a:lnTo>
                    <a:pt x="21600" y="21555"/>
                  </a:lnTo>
                  <a:close/>
                </a:path>
              </a:pathLst>
            </a:custGeom>
            <a:solidFill>
              <a:srgbClr val="C9DBD1">
                <a:alpha val="6983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sp>
        <p:nvSpPr>
          <p:cNvPr id="68" name="Title Text"/>
          <p:cNvSpPr txBox="1">
            <a:spLocks noGrp="1"/>
          </p:cNvSpPr>
          <p:nvPr>
            <p:ph type="title"/>
          </p:nvPr>
        </p:nvSpPr>
        <p:spPr>
          <a:xfrm>
            <a:off x="1303799" y="598574"/>
            <a:ext cx="3312002" cy="1590002"/>
          </a:xfrm>
          <a:prstGeom prst="rect">
            <a:avLst/>
          </a:prstGeom>
        </p:spPr>
        <p:txBody>
          <a:bodyPr>
            <a:normAutofit/>
          </a:bodyPr>
          <a:lstStyle/>
          <a:p>
            <a:r>
              <a:t>Title Text</a:t>
            </a:r>
          </a:p>
        </p:txBody>
      </p:sp>
      <p:sp>
        <p:nvSpPr>
          <p:cNvPr id="69" name="Body Level One…"/>
          <p:cNvSpPr txBox="1">
            <a:spLocks noGrp="1"/>
          </p:cNvSpPr>
          <p:nvPr>
            <p:ph type="body" sz="quarter" idx="1"/>
          </p:nvPr>
        </p:nvSpPr>
        <p:spPr>
          <a:xfrm>
            <a:off x="1303799" y="2309674"/>
            <a:ext cx="3312002" cy="2221801"/>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70" name="Slide Number"/>
          <p:cNvSpPr txBox="1">
            <a:spLocks noGrp="1"/>
          </p:cNvSpPr>
          <p:nvPr>
            <p:ph type="sldNum" sz="quarter" idx="2"/>
          </p:nvPr>
        </p:nvSpPr>
        <p:spPr>
          <a:prstGeom prst="rect">
            <a:avLst/>
          </a:prstGeom>
        </p:spPr>
        <p:txBody>
          <a:bodyPr/>
          <a:lstStyle/>
          <a:p>
            <a:fld id="{86CB4B4D-7CA3-9044-876B-883B54F8677D}" type="slidenum">
              <a:rPr/>
              <a:t>‹#›</a:t>
            </a:fld>
            <a:endParaRPr dirty="0"/>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MAIN_POINT">
    <p:bg>
      <p:bgPr>
        <a:solidFill>
          <a:srgbClr val="C0791B"/>
        </a:solidFill>
        <a:effectLst/>
      </p:bgPr>
    </p:bg>
    <p:spTree>
      <p:nvGrpSpPr>
        <p:cNvPr id="1" name=""/>
        <p:cNvGrpSpPr/>
        <p:nvPr/>
      </p:nvGrpSpPr>
      <p:grpSpPr>
        <a:xfrm>
          <a:off x="0" y="0"/>
          <a:ext cx="0" cy="0"/>
          <a:chOff x="0" y="0"/>
          <a:chExt cx="0" cy="0"/>
        </a:xfrm>
      </p:grpSpPr>
      <p:grpSp>
        <p:nvGrpSpPr>
          <p:cNvPr id="88" name="Google Shape;46;p8"/>
          <p:cNvGrpSpPr/>
          <p:nvPr/>
        </p:nvGrpSpPr>
        <p:grpSpPr>
          <a:xfrm>
            <a:off x="6866713" y="1254"/>
            <a:ext cx="2267381" cy="2601744"/>
            <a:chOff x="0" y="-51"/>
            <a:chExt cx="2267379" cy="2601742"/>
          </a:xfrm>
        </p:grpSpPr>
        <p:grpSp>
          <p:nvGrpSpPr>
            <p:cNvPr id="80" name="Google Shape;47;p8"/>
            <p:cNvGrpSpPr/>
            <p:nvPr/>
          </p:nvGrpSpPr>
          <p:grpSpPr>
            <a:xfrm>
              <a:off x="277020" y="-52"/>
              <a:ext cx="1990360" cy="1990305"/>
              <a:chOff x="0" y="0"/>
              <a:chExt cx="1990358" cy="1990303"/>
            </a:xfrm>
          </p:grpSpPr>
          <p:sp>
            <p:nvSpPr>
              <p:cNvPr id="77" name="Google Shape;48;p8"/>
              <p:cNvSpPr/>
              <p:nvPr/>
            </p:nvSpPr>
            <p:spPr>
              <a:xfrm rot="12951449">
                <a:off x="526778" y="526466"/>
                <a:ext cx="937227" cy="937227"/>
              </a:xfrm>
              <a:prstGeom prst="ellipse">
                <a:avLst/>
              </a:pr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78" name="Google Shape;49;p8"/>
              <p:cNvSpPr/>
              <p:nvPr/>
            </p:nvSpPr>
            <p:spPr>
              <a:xfrm rot="12951449">
                <a:off x="581311" y="544084"/>
                <a:ext cx="937257" cy="751003"/>
              </a:xfrm>
              <a:custGeom>
                <a:avLst/>
                <a:gdLst/>
                <a:ahLst/>
                <a:cxnLst>
                  <a:cxn ang="0">
                    <a:pos x="wd2" y="hd2"/>
                  </a:cxn>
                  <a:cxn ang="5400000">
                    <a:pos x="wd2" y="hd2"/>
                  </a:cxn>
                  <a:cxn ang="10800000">
                    <a:pos x="wd2" y="hd2"/>
                  </a:cxn>
                  <a:cxn ang="16200000">
                    <a:pos x="wd2" y="hd2"/>
                  </a:cxn>
                </a:cxnLst>
                <a:rect l="0" t="0" r="r" b="b"/>
                <a:pathLst>
                  <a:path w="19692" h="19970" extrusionOk="0">
                    <a:moveTo>
                      <a:pt x="17704" y="0"/>
                    </a:moveTo>
                    <a:lnTo>
                      <a:pt x="17704" y="0"/>
                    </a:lnTo>
                    <a:cubicBezTo>
                      <a:pt x="20980" y="5492"/>
                      <a:pt x="20118" y="13307"/>
                      <a:pt x="15778" y="17453"/>
                    </a:cubicBezTo>
                    <a:cubicBezTo>
                      <a:pt x="11439" y="21600"/>
                      <a:pt x="5264" y="20509"/>
                      <a:pt x="1988" y="15017"/>
                    </a:cubicBezTo>
                    <a:cubicBezTo>
                      <a:pt x="-216" y="11322"/>
                      <a:pt x="-620" y="6385"/>
                      <a:pt x="939" y="2198"/>
                    </a:cubicBezTo>
                    <a:lnTo>
                      <a:pt x="9846" y="7508"/>
                    </a:ln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79" name="Google Shape;50;p8"/>
              <p:cNvSpPr/>
              <p:nvPr/>
            </p:nvSpPr>
            <p:spPr>
              <a:xfrm rot="12950846">
                <a:off x="282355" y="282449"/>
                <a:ext cx="1425649" cy="1425405"/>
              </a:xfrm>
              <a:prstGeom prst="ellipse">
                <a:avLst/>
              </a:pr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nvGrpSpPr>
            <p:cNvPr id="84" name="Google Shape;51;p8"/>
            <p:cNvGrpSpPr/>
            <p:nvPr/>
          </p:nvGrpSpPr>
          <p:grpSpPr>
            <a:xfrm>
              <a:off x="1416610" y="1806690"/>
              <a:ext cx="795003" cy="795002"/>
              <a:chOff x="0" y="0"/>
              <a:chExt cx="795001" cy="795001"/>
            </a:xfrm>
          </p:grpSpPr>
          <p:sp>
            <p:nvSpPr>
              <p:cNvPr id="81" name="Google Shape;52;p8"/>
              <p:cNvSpPr/>
              <p:nvPr/>
            </p:nvSpPr>
            <p:spPr>
              <a:xfrm rot="2152054">
                <a:off x="112815" y="112817"/>
                <a:ext cx="569369" cy="569369"/>
              </a:xfrm>
              <a:prstGeom prst="ellipse">
                <a:avLst/>
              </a:pr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82" name="Google Shape;53;p8"/>
              <p:cNvSpPr/>
              <p:nvPr/>
            </p:nvSpPr>
            <p:spPr>
              <a:xfrm rot="2150259">
                <a:off x="201092" y="200613"/>
                <a:ext cx="393005" cy="393006"/>
              </a:xfrm>
              <a:prstGeom prst="ellipse">
                <a:avLst/>
              </a:pr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83" name="Google Shape;54;p8"/>
              <p:cNvSpPr/>
              <p:nvPr/>
            </p:nvSpPr>
            <p:spPr>
              <a:xfrm rot="2150259">
                <a:off x="186892" y="245237"/>
                <a:ext cx="196515" cy="279503"/>
              </a:xfrm>
              <a:custGeom>
                <a:avLst/>
                <a:gdLst/>
                <a:ahLst/>
                <a:cxnLst>
                  <a:cxn ang="0">
                    <a:pos x="wd2" y="hd2"/>
                  </a:cxn>
                  <a:cxn ang="5400000">
                    <a:pos x="wd2" y="hd2"/>
                  </a:cxn>
                  <a:cxn ang="10800000">
                    <a:pos x="wd2" y="hd2"/>
                  </a:cxn>
                  <a:cxn ang="16200000">
                    <a:pos x="wd2" y="hd2"/>
                  </a:cxn>
                </a:cxnLst>
                <a:rect l="0" t="0" r="r" b="b"/>
                <a:pathLst>
                  <a:path w="20685" h="21600" extrusionOk="0">
                    <a:moveTo>
                      <a:pt x="18883" y="21600"/>
                    </a:moveTo>
                    <a:cubicBezTo>
                      <a:pt x="7503" y="20869"/>
                      <a:pt x="-915" y="13504"/>
                      <a:pt x="80" y="5149"/>
                    </a:cubicBezTo>
                    <a:cubicBezTo>
                      <a:pt x="293" y="3364"/>
                      <a:pt x="934" y="1621"/>
                      <a:pt x="1974" y="0"/>
                    </a:cubicBezTo>
                    <a:lnTo>
                      <a:pt x="20685" y="6472"/>
                    </a:ln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nvGrpSpPr>
            <p:cNvPr id="87" name="Google Shape;55;p8"/>
            <p:cNvGrpSpPr/>
            <p:nvPr/>
          </p:nvGrpSpPr>
          <p:grpSpPr>
            <a:xfrm>
              <a:off x="-1" y="117550"/>
              <a:ext cx="548702" cy="548702"/>
              <a:chOff x="0" y="0"/>
              <a:chExt cx="548700" cy="548700"/>
            </a:xfrm>
          </p:grpSpPr>
          <p:sp>
            <p:nvSpPr>
              <p:cNvPr id="85" name="Google Shape;56;p8"/>
              <p:cNvSpPr/>
              <p:nvPr/>
            </p:nvSpPr>
            <p:spPr>
              <a:xfrm rot="2150259">
                <a:off x="77847" y="77847"/>
                <a:ext cx="393005" cy="393005"/>
              </a:xfrm>
              <a:prstGeom prst="ellipse">
                <a:avLst/>
              </a:pr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86" name="Google Shape;57;p8"/>
              <p:cNvSpPr/>
              <p:nvPr/>
            </p:nvSpPr>
            <p:spPr>
              <a:xfrm rot="2150259">
                <a:off x="63648" y="122471"/>
                <a:ext cx="196515" cy="279503"/>
              </a:xfrm>
              <a:custGeom>
                <a:avLst/>
                <a:gdLst/>
                <a:ahLst/>
                <a:cxnLst>
                  <a:cxn ang="0">
                    <a:pos x="wd2" y="hd2"/>
                  </a:cxn>
                  <a:cxn ang="5400000">
                    <a:pos x="wd2" y="hd2"/>
                  </a:cxn>
                  <a:cxn ang="10800000">
                    <a:pos x="wd2" y="hd2"/>
                  </a:cxn>
                  <a:cxn ang="16200000">
                    <a:pos x="wd2" y="hd2"/>
                  </a:cxn>
                </a:cxnLst>
                <a:rect l="0" t="0" r="r" b="b"/>
                <a:pathLst>
                  <a:path w="20685" h="21600" extrusionOk="0">
                    <a:moveTo>
                      <a:pt x="18883" y="21600"/>
                    </a:moveTo>
                    <a:cubicBezTo>
                      <a:pt x="7503" y="20869"/>
                      <a:pt x="-915" y="13504"/>
                      <a:pt x="80" y="5149"/>
                    </a:cubicBezTo>
                    <a:cubicBezTo>
                      <a:pt x="293" y="3364"/>
                      <a:pt x="934" y="1621"/>
                      <a:pt x="1974" y="0"/>
                    </a:cubicBezTo>
                    <a:lnTo>
                      <a:pt x="20685" y="6472"/>
                    </a:lnTo>
                    <a:close/>
                  </a:path>
                </a:pathLst>
              </a:custGeom>
              <a:solidFill>
                <a:srgbClr val="FFFFFF">
                  <a:alpha val="9020"/>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grpSp>
      <p:sp>
        <p:nvSpPr>
          <p:cNvPr id="89" name="Title Text"/>
          <p:cNvSpPr txBox="1">
            <a:spLocks noGrp="1"/>
          </p:cNvSpPr>
          <p:nvPr>
            <p:ph type="title"/>
          </p:nvPr>
        </p:nvSpPr>
        <p:spPr>
          <a:xfrm>
            <a:off x="823999" y="763599"/>
            <a:ext cx="5857801" cy="3573302"/>
          </a:xfrm>
          <a:prstGeom prst="rect">
            <a:avLst/>
          </a:prstGeom>
        </p:spPr>
        <p:txBody>
          <a:bodyPr anchor="ctr">
            <a:normAutofit/>
          </a:bodyPr>
          <a:lstStyle>
            <a:lvl1pPr>
              <a:defRPr sz="3600">
                <a:solidFill>
                  <a:srgbClr val="FFFFFF"/>
                </a:solidFill>
              </a:defRPr>
            </a:lvl1pPr>
          </a:lstStyle>
          <a:p>
            <a:r>
              <a:t>Title Text</a:t>
            </a:r>
          </a:p>
        </p:txBody>
      </p:sp>
      <p:sp>
        <p:nvSpPr>
          <p:cNvPr id="90" name="Slide Number"/>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rPr/>
              <a:t>‹#›</a:t>
            </a:fld>
            <a:endParaRPr dirty="0"/>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SECTION_TITLE_AND_DESCRIPTION">
    <p:spTree>
      <p:nvGrpSpPr>
        <p:cNvPr id="1" name=""/>
        <p:cNvGrpSpPr/>
        <p:nvPr/>
      </p:nvGrpSpPr>
      <p:grpSpPr>
        <a:xfrm>
          <a:off x="0" y="0"/>
          <a:ext cx="0" cy="0"/>
          <a:chOff x="0" y="0"/>
          <a:chExt cx="0" cy="0"/>
        </a:xfrm>
      </p:grpSpPr>
      <p:grpSp>
        <p:nvGrpSpPr>
          <p:cNvPr id="99" name="Google Shape;61;p9"/>
          <p:cNvGrpSpPr/>
          <p:nvPr/>
        </p:nvGrpSpPr>
        <p:grpSpPr>
          <a:xfrm>
            <a:off x="627005" y="799020"/>
            <a:ext cx="499657" cy="499667"/>
            <a:chOff x="0" y="0"/>
            <a:chExt cx="499655" cy="499666"/>
          </a:xfrm>
        </p:grpSpPr>
        <p:sp>
          <p:nvSpPr>
            <p:cNvPr id="97" name="Google Shape;62;p9"/>
            <p:cNvSpPr/>
            <p:nvPr/>
          </p:nvSpPr>
          <p:spPr>
            <a:xfrm rot="16200000">
              <a:off x="202214" y="0"/>
              <a:ext cx="297028" cy="29702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0" y="9671"/>
                    <a:pt x="9671" y="0"/>
                    <a:pt x="21600" y="0"/>
                  </a:cubicBezTo>
                  <a:lnTo>
                    <a:pt x="21600" y="21555"/>
                  </a:lnTo>
                  <a:close/>
                </a:path>
              </a:pathLst>
            </a:custGeom>
            <a:solidFill>
              <a:srgbClr val="424242">
                <a:alpha val="12548"/>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98" name="Google Shape;63;p9"/>
            <p:cNvSpPr/>
            <p:nvPr/>
          </p:nvSpPr>
          <p:spPr>
            <a:xfrm rot="16200000">
              <a:off x="0" y="10"/>
              <a:ext cx="499656" cy="499657"/>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0" y="9671"/>
                    <a:pt x="9671" y="0"/>
                    <a:pt x="21600" y="0"/>
                  </a:cubicBezTo>
                  <a:lnTo>
                    <a:pt x="21600" y="21555"/>
                  </a:lnTo>
                  <a:close/>
                </a:path>
              </a:pathLst>
            </a:custGeom>
            <a:solidFill>
              <a:srgbClr val="424242">
                <a:alpha val="12548"/>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sp>
        <p:nvSpPr>
          <p:cNvPr id="100" name="Title Text"/>
          <p:cNvSpPr txBox="1">
            <a:spLocks noGrp="1"/>
          </p:cNvSpPr>
          <p:nvPr>
            <p:ph type="title"/>
          </p:nvPr>
        </p:nvSpPr>
        <p:spPr>
          <a:xfrm>
            <a:off x="1303799" y="598574"/>
            <a:ext cx="3430501" cy="1990202"/>
          </a:xfrm>
          <a:prstGeom prst="rect">
            <a:avLst/>
          </a:prstGeom>
          <a:ln w="9525">
            <a:solidFill>
              <a:srgbClr val="FFFFFF"/>
            </a:solidFill>
            <a:round/>
          </a:ln>
        </p:spPr>
        <p:txBody>
          <a:bodyPr>
            <a:normAutofit/>
          </a:bodyPr>
          <a:lstStyle/>
          <a:p>
            <a:r>
              <a:t>Title Text</a:t>
            </a:r>
          </a:p>
        </p:txBody>
      </p:sp>
      <p:sp>
        <p:nvSpPr>
          <p:cNvPr id="101" name="Body Level One…"/>
          <p:cNvSpPr txBox="1">
            <a:spLocks noGrp="1"/>
          </p:cNvSpPr>
          <p:nvPr>
            <p:ph type="body" sz="quarter" idx="1"/>
          </p:nvPr>
        </p:nvSpPr>
        <p:spPr>
          <a:xfrm>
            <a:off x="1303799" y="2743202"/>
            <a:ext cx="3430501" cy="726001"/>
          </a:xfrm>
          <a:prstGeom prst="rect">
            <a:avLst/>
          </a:prstGeom>
          <a:ln w="9525">
            <a:solidFill>
              <a:srgbClr val="FFFFFF"/>
            </a:solidFill>
            <a:round/>
          </a:ln>
        </p:spPr>
        <p:txBody>
          <a:bodyPr>
            <a:normAutofit/>
          </a:bodyPr>
          <a:lstStyle>
            <a:lvl1pPr marL="311150" indent="-165100">
              <a:lnSpc>
                <a:spcPct val="100000"/>
              </a:lnSpc>
              <a:buClrTx/>
              <a:buSzTx/>
              <a:buFontTx/>
              <a:buNone/>
              <a:defRPr sz="1600"/>
            </a:lvl1pPr>
            <a:lvl2pPr marL="311150" indent="304800">
              <a:lnSpc>
                <a:spcPct val="100000"/>
              </a:lnSpc>
              <a:buClrTx/>
              <a:buSzTx/>
              <a:buFontTx/>
              <a:buNone/>
              <a:defRPr sz="1600"/>
            </a:lvl2pPr>
            <a:lvl3pPr marL="311150" indent="762000">
              <a:lnSpc>
                <a:spcPct val="100000"/>
              </a:lnSpc>
              <a:buClrTx/>
              <a:buSzTx/>
              <a:buFontTx/>
              <a:buNone/>
              <a:defRPr sz="1600"/>
            </a:lvl3pPr>
            <a:lvl4pPr marL="311150" indent="1219200">
              <a:lnSpc>
                <a:spcPct val="100000"/>
              </a:lnSpc>
              <a:buClrTx/>
              <a:buSzTx/>
              <a:buFontTx/>
              <a:buNone/>
              <a:defRPr sz="1600"/>
            </a:lvl4pPr>
            <a:lvl5pPr marL="311150" indent="1676400">
              <a:lnSpc>
                <a:spcPct val="100000"/>
              </a:lnSpc>
              <a:buClrTx/>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102" name="Google Shape;66;p9"/>
          <p:cNvSpPr txBox="1">
            <a:spLocks noGrp="1"/>
          </p:cNvSpPr>
          <p:nvPr>
            <p:ph type="body" sz="half" idx="21"/>
          </p:nvPr>
        </p:nvSpPr>
        <p:spPr>
          <a:xfrm>
            <a:off x="4903699" y="660999"/>
            <a:ext cx="3430501" cy="3870602"/>
          </a:xfrm>
          <a:prstGeom prst="rect">
            <a:avLst/>
          </a:prstGeom>
          <a:ln w="9525">
            <a:solidFill>
              <a:srgbClr val="FFFFFF"/>
            </a:solidFill>
            <a:round/>
          </a:ln>
        </p:spPr>
        <p:txBody>
          <a:bodyPr>
            <a:norm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rPr/>
              <a:t>‹#›</a:t>
            </a:fld>
            <a:endParaRPr dirty="0"/>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CAPTION_ONLY">
    <p:spTree>
      <p:nvGrpSpPr>
        <p:cNvPr id="1" name=""/>
        <p:cNvGrpSpPr/>
        <p:nvPr/>
      </p:nvGrpSpPr>
      <p:grpSpPr>
        <a:xfrm>
          <a:off x="0" y="0"/>
          <a:ext cx="0" cy="0"/>
          <a:chOff x="0" y="0"/>
          <a:chExt cx="0" cy="0"/>
        </a:xfrm>
      </p:grpSpPr>
      <p:grpSp>
        <p:nvGrpSpPr>
          <p:cNvPr id="112" name="Google Shape;69;p10"/>
          <p:cNvGrpSpPr/>
          <p:nvPr/>
        </p:nvGrpSpPr>
        <p:grpSpPr>
          <a:xfrm>
            <a:off x="714231" y="4259805"/>
            <a:ext cx="412697" cy="412706"/>
            <a:chOff x="0" y="0"/>
            <a:chExt cx="412695" cy="412705"/>
          </a:xfrm>
        </p:grpSpPr>
        <p:sp>
          <p:nvSpPr>
            <p:cNvPr id="110" name="Google Shape;70;p10"/>
            <p:cNvSpPr/>
            <p:nvPr/>
          </p:nvSpPr>
          <p:spPr>
            <a:xfrm rot="16200000">
              <a:off x="167021" y="0"/>
              <a:ext cx="245334" cy="24533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0" y="9671"/>
                    <a:pt x="9671" y="0"/>
                    <a:pt x="21600" y="0"/>
                  </a:cubicBezTo>
                  <a:lnTo>
                    <a:pt x="21600" y="21555"/>
                  </a:lnTo>
                  <a:close/>
                </a:path>
              </a:pathLst>
            </a:custGeom>
            <a:solidFill>
              <a:srgbClr val="424242">
                <a:alpha val="12548"/>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sp>
          <p:nvSpPr>
            <p:cNvPr id="111" name="Google Shape;71;p10"/>
            <p:cNvSpPr/>
            <p:nvPr/>
          </p:nvSpPr>
          <p:spPr>
            <a:xfrm rot="16200000">
              <a:off x="0" y="9"/>
              <a:ext cx="412696" cy="412696"/>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0" y="9671"/>
                    <a:pt x="9671" y="0"/>
                    <a:pt x="21600" y="0"/>
                  </a:cubicBezTo>
                  <a:lnTo>
                    <a:pt x="21600" y="21555"/>
                  </a:lnTo>
                  <a:close/>
                </a:path>
              </a:pathLst>
            </a:custGeom>
            <a:solidFill>
              <a:srgbClr val="424242">
                <a:alpha val="12548"/>
              </a:srgbClr>
            </a:solidFill>
            <a:ln w="12700" cap="flat">
              <a:noFill/>
              <a:miter lim="400000"/>
            </a:ln>
            <a:effectLst/>
          </p:spPr>
          <p:txBody>
            <a:bodyPr wrap="square" lIns="45719" tIns="45719" rIns="45719" bIns="45719" numCol="1" anchor="ctr">
              <a:noAutofit/>
            </a:bodyPr>
            <a:lstStyle/>
            <a:p>
              <a:pPr>
                <a:defRPr>
                  <a:solidFill>
                    <a:srgbClr val="000000"/>
                  </a:solidFill>
                </a:defRPr>
              </a:pPr>
              <a:endParaRPr dirty="0"/>
            </a:p>
          </p:txBody>
        </p:sp>
      </p:grpSp>
      <p:sp>
        <p:nvSpPr>
          <p:cNvPr id="113" name="Body Level One…"/>
          <p:cNvSpPr txBox="1">
            <a:spLocks noGrp="1"/>
          </p:cNvSpPr>
          <p:nvPr>
            <p:ph type="body" sz="quarter" idx="1"/>
          </p:nvPr>
        </p:nvSpPr>
        <p:spPr>
          <a:xfrm>
            <a:off x="1303799" y="4138974"/>
            <a:ext cx="5843101" cy="534901"/>
          </a:xfrm>
          <a:prstGeom prst="rect">
            <a:avLst/>
          </a:prstGeom>
        </p:spPr>
        <p:txBody>
          <a:bodyPr>
            <a:normAutofit/>
          </a:bodyPr>
          <a:lstStyle>
            <a:lvl1pPr marL="228600" indent="0">
              <a:lnSpc>
                <a:spcPct val="100000"/>
              </a:lnSpc>
              <a:buClrTx/>
              <a:buSzTx/>
              <a:buFontTx/>
              <a:buNone/>
            </a:lvl1pPr>
            <a:lvl2pPr>
              <a:lnSpc>
                <a:spcPct val="100000"/>
              </a:lnSpc>
              <a:buClrTx/>
              <a:buFontTx/>
            </a:lvl2pPr>
            <a:lvl3pPr>
              <a:lnSpc>
                <a:spcPct val="100000"/>
              </a:lnSpc>
              <a:buClrTx/>
              <a:buFontTx/>
            </a:lvl3pPr>
            <a:lvl4pPr>
              <a:lnSpc>
                <a:spcPct val="100000"/>
              </a:lnSpc>
              <a:buClrTx/>
              <a:buFontTx/>
            </a:lvl4pPr>
            <a:lvl5pPr>
              <a:lnSpc>
                <a:spcPct val="100000"/>
              </a:lnSpc>
              <a:buClrTx/>
              <a:buFontTx/>
            </a:lvl5pPr>
          </a:lstStyle>
          <a:p>
            <a:r>
              <a:t>Body Level One</a:t>
            </a:r>
          </a:p>
          <a:p>
            <a:pPr lvl="1"/>
            <a:r>
              <a:t>Body Level Two</a:t>
            </a:r>
          </a:p>
          <a:p>
            <a:pPr lvl="2"/>
            <a:r>
              <a:t>Body Level Three</a:t>
            </a:r>
          </a:p>
          <a:p>
            <a:pPr lvl="3"/>
            <a:r>
              <a:t>Body Level Four</a:t>
            </a:r>
          </a:p>
          <a:p>
            <a:pPr lvl="4"/>
            <a:r>
              <a:t>Body Level Five</a:t>
            </a:r>
          </a:p>
        </p:txBody>
      </p:sp>
      <p:sp>
        <p:nvSpPr>
          <p:cNvPr id="114" name="Slide Number"/>
          <p:cNvSpPr txBox="1">
            <a:spLocks noGrp="1"/>
          </p:cNvSpPr>
          <p:nvPr>
            <p:ph type="sldNum" sz="quarter" idx="2"/>
          </p:nvPr>
        </p:nvSpPr>
        <p:spPr>
          <a:prstGeom prst="rect">
            <a:avLst/>
          </a:prstGeom>
        </p:spPr>
        <p:txBody>
          <a:bodyPr/>
          <a:lstStyle/>
          <a:p>
            <a:fld id="{86CB4B4D-7CA3-9044-876B-883B54F8677D}" type="slidenum">
              <a:rPr/>
              <a:t>‹#›</a:t>
            </a:fld>
            <a:endParaRPr dirty="0"/>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457200" y="205978"/>
            <a:ext cx="8229600" cy="99417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91424" tIns="91424" rIns="91424" bIns="91424"/>
          <a:lstStyle/>
          <a:p>
            <a:r>
              <a:t>Title Text</a:t>
            </a:r>
          </a:p>
        </p:txBody>
      </p:sp>
      <p:sp>
        <p:nvSpPr>
          <p:cNvPr id="3" name="Body Level One…"/>
          <p:cNvSpPr txBox="1">
            <a:spLocks noGrp="1"/>
          </p:cNvSpPr>
          <p:nvPr>
            <p:ph type="body" idx="1"/>
          </p:nvPr>
        </p:nvSpPr>
        <p:spPr>
          <a:xfrm>
            <a:off x="457200" y="1200150"/>
            <a:ext cx="8229600" cy="394335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91424" tIns="91424" rIns="91424" bIns="91424"/>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8677059" y="4772500"/>
            <a:ext cx="322688" cy="322551"/>
          </a:xfrm>
          <a:prstGeom prst="rect">
            <a:avLst/>
          </a:prstGeom>
          <a:ln w="12700">
            <a:miter lim="400000"/>
          </a:ln>
        </p:spPr>
        <p:txBody>
          <a:bodyPr wrap="none" lIns="91424" tIns="91424" rIns="91424" bIns="91424" anchor="ctr">
            <a:spAutoFit/>
          </a:bodyPr>
          <a:lstStyle>
            <a:lvl1pPr algn="r">
              <a:defRPr sz="900">
                <a:solidFill>
                  <a:srgbClr val="424242"/>
                </a:solidFill>
                <a:latin typeface="Nunito"/>
                <a:ea typeface="Nunito"/>
                <a:cs typeface="Nunito"/>
                <a:sym typeface="Nunito"/>
              </a:defRPr>
            </a:lvl1pPr>
          </a:lstStyle>
          <a:p>
            <a:fld id="{86CB4B4D-7CA3-9044-876B-883B54F8677D}" type="slidenum">
              <a:rPr/>
              <a:t>‹#›</a:t>
            </a:fld>
            <a:endParaRPr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hf hdr="0" ftr="0" dt="0"/>
  <p:txStyles>
    <p:titleStyle>
      <a:lvl1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424242"/>
          </a:solidFill>
          <a:uFillTx/>
          <a:latin typeface="Maven Pro"/>
          <a:ea typeface="Maven Pro"/>
          <a:cs typeface="Maven Pro"/>
          <a:sym typeface="Maven Pro"/>
        </a:defRPr>
      </a:lvl1pPr>
      <a:lvl2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424242"/>
          </a:solidFill>
          <a:uFillTx/>
          <a:latin typeface="Maven Pro"/>
          <a:ea typeface="Maven Pro"/>
          <a:cs typeface="Maven Pro"/>
          <a:sym typeface="Maven Pro"/>
        </a:defRPr>
      </a:lvl2pPr>
      <a:lvl3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424242"/>
          </a:solidFill>
          <a:uFillTx/>
          <a:latin typeface="Maven Pro"/>
          <a:ea typeface="Maven Pro"/>
          <a:cs typeface="Maven Pro"/>
          <a:sym typeface="Maven Pro"/>
        </a:defRPr>
      </a:lvl3pPr>
      <a:lvl4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424242"/>
          </a:solidFill>
          <a:uFillTx/>
          <a:latin typeface="Maven Pro"/>
          <a:ea typeface="Maven Pro"/>
          <a:cs typeface="Maven Pro"/>
          <a:sym typeface="Maven Pro"/>
        </a:defRPr>
      </a:lvl4pPr>
      <a:lvl5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424242"/>
          </a:solidFill>
          <a:uFillTx/>
          <a:latin typeface="Maven Pro"/>
          <a:ea typeface="Maven Pro"/>
          <a:cs typeface="Maven Pro"/>
          <a:sym typeface="Maven Pro"/>
        </a:defRPr>
      </a:lvl5pPr>
      <a:lvl6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424242"/>
          </a:solidFill>
          <a:uFillTx/>
          <a:latin typeface="Maven Pro"/>
          <a:ea typeface="Maven Pro"/>
          <a:cs typeface="Maven Pro"/>
          <a:sym typeface="Maven Pro"/>
        </a:defRPr>
      </a:lvl6pPr>
      <a:lvl7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424242"/>
          </a:solidFill>
          <a:uFillTx/>
          <a:latin typeface="Maven Pro"/>
          <a:ea typeface="Maven Pro"/>
          <a:cs typeface="Maven Pro"/>
          <a:sym typeface="Maven Pro"/>
        </a:defRPr>
      </a:lvl7pPr>
      <a:lvl8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424242"/>
          </a:solidFill>
          <a:uFillTx/>
          <a:latin typeface="Maven Pro"/>
          <a:ea typeface="Maven Pro"/>
          <a:cs typeface="Maven Pro"/>
          <a:sym typeface="Maven Pro"/>
        </a:defRPr>
      </a:lvl8pPr>
      <a:lvl9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424242"/>
          </a:solidFill>
          <a:uFillTx/>
          <a:latin typeface="Maven Pro"/>
          <a:ea typeface="Maven Pro"/>
          <a:cs typeface="Maven Pro"/>
          <a:sym typeface="Maven Pro"/>
        </a:defRPr>
      </a:lvl9pPr>
    </p:titleStyle>
    <p:bodyStyle>
      <a:lvl1pPr marL="457200" marR="0" indent="-311150" algn="l" defTabSz="914400" rtl="0" latinLnBrk="0">
        <a:lnSpc>
          <a:spcPct val="115000"/>
        </a:lnSpc>
        <a:spcBef>
          <a:spcPts val="0"/>
        </a:spcBef>
        <a:spcAft>
          <a:spcPts val="0"/>
        </a:spcAft>
        <a:buClr>
          <a:srgbClr val="424242"/>
        </a:buClr>
        <a:buSzPts val="1300"/>
        <a:buFont typeface="Helvetica"/>
        <a:buChar char="●"/>
        <a:tabLst/>
        <a:defRPr sz="1300" b="0" i="0" u="none" strike="noStrike" cap="none" spc="0" baseline="0">
          <a:solidFill>
            <a:srgbClr val="424242"/>
          </a:solidFill>
          <a:uFillTx/>
          <a:latin typeface="Nunito"/>
          <a:ea typeface="Nunito"/>
          <a:cs typeface="Nunito"/>
          <a:sym typeface="Nunito"/>
        </a:defRPr>
      </a:lvl1pPr>
      <a:lvl2pPr marL="968663" marR="0" indent="-352713" algn="l" defTabSz="914400" rtl="0" latinLnBrk="0">
        <a:lnSpc>
          <a:spcPct val="115000"/>
        </a:lnSpc>
        <a:spcBef>
          <a:spcPts val="0"/>
        </a:spcBef>
        <a:spcAft>
          <a:spcPts val="0"/>
        </a:spcAft>
        <a:buClr>
          <a:srgbClr val="424242"/>
        </a:buClr>
        <a:buSzPts val="1300"/>
        <a:buFont typeface="Helvetica"/>
        <a:buChar char="○"/>
        <a:tabLst/>
        <a:defRPr sz="1300" b="0" i="0" u="none" strike="noStrike" cap="none" spc="0" baseline="0">
          <a:solidFill>
            <a:srgbClr val="424242"/>
          </a:solidFill>
          <a:uFillTx/>
          <a:latin typeface="Nunito"/>
          <a:ea typeface="Nunito"/>
          <a:cs typeface="Nunito"/>
          <a:sym typeface="Nunito"/>
        </a:defRPr>
      </a:lvl2pPr>
      <a:lvl3pPr marL="1425863" marR="0" indent="-352713" algn="l" defTabSz="914400" rtl="0" latinLnBrk="0">
        <a:lnSpc>
          <a:spcPct val="115000"/>
        </a:lnSpc>
        <a:spcBef>
          <a:spcPts val="0"/>
        </a:spcBef>
        <a:spcAft>
          <a:spcPts val="0"/>
        </a:spcAft>
        <a:buClr>
          <a:srgbClr val="424242"/>
        </a:buClr>
        <a:buSzPts val="1300"/>
        <a:buFont typeface="Helvetica"/>
        <a:buChar char="■"/>
        <a:tabLst/>
        <a:defRPr sz="1300" b="0" i="0" u="none" strike="noStrike" cap="none" spc="0" baseline="0">
          <a:solidFill>
            <a:srgbClr val="424242"/>
          </a:solidFill>
          <a:uFillTx/>
          <a:latin typeface="Nunito"/>
          <a:ea typeface="Nunito"/>
          <a:cs typeface="Nunito"/>
          <a:sym typeface="Nunito"/>
        </a:defRPr>
      </a:lvl3pPr>
      <a:lvl4pPr marL="1883063" marR="0" indent="-352713" algn="l" defTabSz="914400" rtl="0" latinLnBrk="0">
        <a:lnSpc>
          <a:spcPct val="115000"/>
        </a:lnSpc>
        <a:spcBef>
          <a:spcPts val="0"/>
        </a:spcBef>
        <a:spcAft>
          <a:spcPts val="0"/>
        </a:spcAft>
        <a:buClr>
          <a:srgbClr val="424242"/>
        </a:buClr>
        <a:buSzPts val="1300"/>
        <a:buFont typeface="Helvetica"/>
        <a:buChar char="●"/>
        <a:tabLst/>
        <a:defRPr sz="1300" b="0" i="0" u="none" strike="noStrike" cap="none" spc="0" baseline="0">
          <a:solidFill>
            <a:srgbClr val="424242"/>
          </a:solidFill>
          <a:uFillTx/>
          <a:latin typeface="Nunito"/>
          <a:ea typeface="Nunito"/>
          <a:cs typeface="Nunito"/>
          <a:sym typeface="Nunito"/>
        </a:defRPr>
      </a:lvl4pPr>
      <a:lvl5pPr marL="2340263" marR="0" indent="-352713" algn="l" defTabSz="914400" rtl="0" latinLnBrk="0">
        <a:lnSpc>
          <a:spcPct val="115000"/>
        </a:lnSpc>
        <a:spcBef>
          <a:spcPts val="0"/>
        </a:spcBef>
        <a:spcAft>
          <a:spcPts val="0"/>
        </a:spcAft>
        <a:buClr>
          <a:srgbClr val="424242"/>
        </a:buClr>
        <a:buSzPts val="1300"/>
        <a:buFont typeface="Helvetica"/>
        <a:buChar char="○"/>
        <a:tabLst/>
        <a:defRPr sz="1300" b="0" i="0" u="none" strike="noStrike" cap="none" spc="0" baseline="0">
          <a:solidFill>
            <a:srgbClr val="424242"/>
          </a:solidFill>
          <a:uFillTx/>
          <a:latin typeface="Nunito"/>
          <a:ea typeface="Nunito"/>
          <a:cs typeface="Nunito"/>
          <a:sym typeface="Nunito"/>
        </a:defRPr>
      </a:lvl5pPr>
      <a:lvl6pPr marL="2797463" marR="0" indent="-352713" algn="l" defTabSz="914400" rtl="0" latinLnBrk="0">
        <a:lnSpc>
          <a:spcPct val="115000"/>
        </a:lnSpc>
        <a:spcBef>
          <a:spcPts val="0"/>
        </a:spcBef>
        <a:spcAft>
          <a:spcPts val="0"/>
        </a:spcAft>
        <a:buClr>
          <a:srgbClr val="424242"/>
        </a:buClr>
        <a:buSzPts val="1300"/>
        <a:buFont typeface="Helvetica"/>
        <a:buChar char="■"/>
        <a:tabLst/>
        <a:defRPr sz="1300" b="0" i="0" u="none" strike="noStrike" cap="none" spc="0" baseline="0">
          <a:solidFill>
            <a:srgbClr val="424242"/>
          </a:solidFill>
          <a:uFillTx/>
          <a:latin typeface="Nunito"/>
          <a:ea typeface="Nunito"/>
          <a:cs typeface="Nunito"/>
          <a:sym typeface="Nunito"/>
        </a:defRPr>
      </a:lvl6pPr>
      <a:lvl7pPr marL="3254663" marR="0" indent="-352713" algn="l" defTabSz="914400" rtl="0" latinLnBrk="0">
        <a:lnSpc>
          <a:spcPct val="115000"/>
        </a:lnSpc>
        <a:spcBef>
          <a:spcPts val="0"/>
        </a:spcBef>
        <a:spcAft>
          <a:spcPts val="0"/>
        </a:spcAft>
        <a:buClr>
          <a:srgbClr val="424242"/>
        </a:buClr>
        <a:buSzPts val="1300"/>
        <a:buFont typeface="Helvetica"/>
        <a:buChar char="●"/>
        <a:tabLst/>
        <a:defRPr sz="1300" b="0" i="0" u="none" strike="noStrike" cap="none" spc="0" baseline="0">
          <a:solidFill>
            <a:srgbClr val="424242"/>
          </a:solidFill>
          <a:uFillTx/>
          <a:latin typeface="Nunito"/>
          <a:ea typeface="Nunito"/>
          <a:cs typeface="Nunito"/>
          <a:sym typeface="Nunito"/>
        </a:defRPr>
      </a:lvl7pPr>
      <a:lvl8pPr marL="3711863" marR="0" indent="-352713" algn="l" defTabSz="914400" rtl="0" latinLnBrk="0">
        <a:lnSpc>
          <a:spcPct val="115000"/>
        </a:lnSpc>
        <a:spcBef>
          <a:spcPts val="0"/>
        </a:spcBef>
        <a:spcAft>
          <a:spcPts val="0"/>
        </a:spcAft>
        <a:buClr>
          <a:srgbClr val="424242"/>
        </a:buClr>
        <a:buSzPts val="1300"/>
        <a:buFont typeface="Helvetica"/>
        <a:buChar char="○"/>
        <a:tabLst/>
        <a:defRPr sz="1300" b="0" i="0" u="none" strike="noStrike" cap="none" spc="0" baseline="0">
          <a:solidFill>
            <a:srgbClr val="424242"/>
          </a:solidFill>
          <a:uFillTx/>
          <a:latin typeface="Nunito"/>
          <a:ea typeface="Nunito"/>
          <a:cs typeface="Nunito"/>
          <a:sym typeface="Nunito"/>
        </a:defRPr>
      </a:lvl8pPr>
      <a:lvl9pPr marL="4169063" marR="0" indent="-352713" algn="l" defTabSz="914400" rtl="0" latinLnBrk="0">
        <a:lnSpc>
          <a:spcPct val="115000"/>
        </a:lnSpc>
        <a:spcBef>
          <a:spcPts val="0"/>
        </a:spcBef>
        <a:spcAft>
          <a:spcPts val="0"/>
        </a:spcAft>
        <a:buClr>
          <a:srgbClr val="424242"/>
        </a:buClr>
        <a:buSzPts val="1300"/>
        <a:buFont typeface="Helvetica"/>
        <a:buChar char="■"/>
        <a:tabLst/>
        <a:defRPr sz="1300" b="0" i="0" u="none" strike="noStrike" cap="none" spc="0" baseline="0">
          <a:solidFill>
            <a:srgbClr val="424242"/>
          </a:solidFill>
          <a:uFillTx/>
          <a:latin typeface="Nunito"/>
          <a:ea typeface="Nunito"/>
          <a:cs typeface="Nunito"/>
          <a:sym typeface="Nunito"/>
        </a:defRPr>
      </a:lvl9pPr>
    </p:bodyStyle>
    <p:otherStyle>
      <a:lvl1pPr marL="0" marR="0" indent="0" algn="r" defTabSz="9144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Nunito"/>
        </a:defRPr>
      </a:lvl1pPr>
      <a:lvl2pPr marL="0" marR="0" indent="0" algn="r" defTabSz="9144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Nunito"/>
        </a:defRPr>
      </a:lvl2pPr>
      <a:lvl3pPr marL="0" marR="0" indent="0" algn="r" defTabSz="9144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Nunito"/>
        </a:defRPr>
      </a:lvl3pPr>
      <a:lvl4pPr marL="0" marR="0" indent="0" algn="r" defTabSz="9144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Nunito"/>
        </a:defRPr>
      </a:lvl4pPr>
      <a:lvl5pPr marL="0" marR="0" indent="0" algn="r" defTabSz="9144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Nunito"/>
        </a:defRPr>
      </a:lvl5pPr>
      <a:lvl6pPr marL="0" marR="0" indent="0" algn="r" defTabSz="9144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Nunito"/>
        </a:defRPr>
      </a:lvl6pPr>
      <a:lvl7pPr marL="0" marR="0" indent="0" algn="r" defTabSz="9144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Nunito"/>
        </a:defRPr>
      </a:lvl7pPr>
      <a:lvl8pPr marL="0" marR="0" indent="0" algn="r" defTabSz="9144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Nunito"/>
        </a:defRPr>
      </a:lvl8pPr>
      <a:lvl9pPr marL="0" marR="0" indent="0" algn="r" defTabSz="9144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Nunito"/>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 name="Google Shape;210;p13"/>
          <p:cNvSpPr txBox="1">
            <a:spLocks noGrp="1"/>
          </p:cNvSpPr>
          <p:nvPr>
            <p:ph type="ctrTitle"/>
          </p:nvPr>
        </p:nvSpPr>
        <p:spPr>
          <a:xfrm>
            <a:off x="823999" y="1792585"/>
            <a:ext cx="4824602" cy="1694140"/>
          </a:xfrm>
          <a:prstGeom prst="rect">
            <a:avLst/>
          </a:prstGeom>
        </p:spPr>
        <p:txBody>
          <a:bodyPr/>
          <a:lstStyle/>
          <a:p>
            <a:pPr defTabSz="402336">
              <a:defRPr sz="1936">
                <a:latin typeface="Avenir LT Std 65 Medium"/>
                <a:ea typeface="Avenir LT Std 65 Medium"/>
                <a:cs typeface="Avenir LT Std 65 Medium"/>
                <a:sym typeface="Avenir LT Std 65 Medium"/>
              </a:defRPr>
            </a:pPr>
            <a:br>
              <a:rPr dirty="0"/>
            </a:br>
            <a:br>
              <a:rPr dirty="0"/>
            </a:br>
            <a:r>
              <a:rPr dirty="0"/>
              <a:t>Treasurer’s Report</a:t>
            </a:r>
            <a:br>
              <a:rPr dirty="0"/>
            </a:br>
            <a:br>
              <a:rPr dirty="0"/>
            </a:br>
            <a:endParaRPr dirty="0"/>
          </a:p>
        </p:txBody>
      </p:sp>
      <p:sp>
        <p:nvSpPr>
          <p:cNvPr id="266" name="Google Shape;211;p13"/>
          <p:cNvSpPr txBox="1">
            <a:spLocks noGrp="1"/>
          </p:cNvSpPr>
          <p:nvPr>
            <p:ph type="subTitle" sz="quarter" idx="1"/>
          </p:nvPr>
        </p:nvSpPr>
        <p:spPr>
          <a:xfrm>
            <a:off x="824000" y="3596299"/>
            <a:ext cx="4255500" cy="839898"/>
          </a:xfrm>
          <a:prstGeom prst="rect">
            <a:avLst/>
          </a:prstGeom>
        </p:spPr>
        <p:txBody>
          <a:bodyPr/>
          <a:lstStyle/>
          <a:p>
            <a:pPr marL="0" indent="0" defTabSz="713231">
              <a:defRPr sz="1248">
                <a:latin typeface="Avenir Next Medium"/>
                <a:ea typeface="Avenir Next Medium"/>
                <a:cs typeface="Avenir Next Medium"/>
                <a:sym typeface="Avenir Next Medium"/>
              </a:defRPr>
            </a:pPr>
            <a:r>
              <a:rPr dirty="0"/>
              <a:t>Presented by </a:t>
            </a:r>
            <a:r>
              <a:rPr lang="en-US" dirty="0"/>
              <a:t>Michael W. Davis</a:t>
            </a:r>
            <a:r>
              <a:rPr dirty="0"/>
              <a:t>, Treasurer</a:t>
            </a:r>
          </a:p>
          <a:p>
            <a:pPr marL="0" indent="0" defTabSz="713231">
              <a:defRPr sz="1248">
                <a:latin typeface="Avenir Next Medium"/>
                <a:ea typeface="Avenir Next Medium"/>
                <a:cs typeface="Avenir Next Medium"/>
                <a:sym typeface="Avenir Next Medium"/>
              </a:defRPr>
            </a:pPr>
            <a:r>
              <a:rPr dirty="0"/>
              <a:t>St. Columba’s Episcopal Church</a:t>
            </a:r>
          </a:p>
          <a:p>
            <a:pPr marL="0" indent="0" defTabSz="713231">
              <a:defRPr sz="1248">
                <a:latin typeface="Avenir Next Medium"/>
                <a:ea typeface="Avenir Next Medium"/>
                <a:cs typeface="Avenir Next Medium"/>
                <a:sym typeface="Avenir Next Medium"/>
              </a:defRPr>
            </a:pPr>
            <a:r>
              <a:rPr dirty="0"/>
              <a:t>November 1</a:t>
            </a:r>
            <a:r>
              <a:rPr lang="en-US" dirty="0"/>
              <a:t>0</a:t>
            </a:r>
            <a:r>
              <a:rPr dirty="0"/>
              <a:t>, 202</a:t>
            </a:r>
            <a:r>
              <a:rPr lang="en-US" dirty="0"/>
              <a:t>4</a:t>
            </a:r>
            <a:endParaRPr dirty="0"/>
          </a:p>
        </p:txBody>
      </p:sp>
      <p:pic>
        <p:nvPicPr>
          <p:cNvPr id="267" name="Google Shape;212;p13" descr="Google Shape;212;p13"/>
          <p:cNvPicPr>
            <a:picLocks noChangeAspect="1"/>
          </p:cNvPicPr>
          <p:nvPr/>
        </p:nvPicPr>
        <p:blipFill>
          <a:blip r:embed="rId3"/>
          <a:stretch>
            <a:fillRect/>
          </a:stretch>
        </p:blipFill>
        <p:spPr>
          <a:xfrm>
            <a:off x="6207125" y="358499"/>
            <a:ext cx="2219850" cy="2213251"/>
          </a:xfrm>
          <a:prstGeom prst="rect">
            <a:avLst/>
          </a:prstGeom>
          <a:ln w="12700">
            <a:miter lim="400000"/>
          </a:ln>
        </p:spPr>
      </p:pic>
      <p:sp>
        <p:nvSpPr>
          <p:cNvPr id="2" name="Slide Number Placeholder 1">
            <a:extLst>
              <a:ext uri="{FF2B5EF4-FFF2-40B4-BE49-F238E27FC236}">
                <a16:creationId xmlns:a16="http://schemas.microsoft.com/office/drawing/2014/main" id="{2A1E965C-7CDC-A449-82BF-21378AD7B939}"/>
              </a:ext>
            </a:extLst>
          </p:cNvPr>
          <p:cNvSpPr>
            <a:spLocks noGrp="1"/>
          </p:cNvSpPr>
          <p:nvPr>
            <p:ph type="sldNum" sz="quarter" idx="2"/>
          </p:nvPr>
        </p:nvSpPr>
        <p:spPr/>
        <p:txBody>
          <a:bodyPr/>
          <a:lstStyle/>
          <a:p>
            <a:fld id="{86CB4B4D-7CA3-9044-876B-883B54F8677D}" type="slidenum">
              <a:rPr lang="en-US" smtClean="0"/>
              <a:t>1</a:t>
            </a:fld>
            <a:endParaRPr lang="en-US"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 name="Google Shape;322;p28"/>
          <p:cNvSpPr txBox="1">
            <a:spLocks noGrp="1"/>
          </p:cNvSpPr>
          <p:nvPr>
            <p:ph type="title"/>
          </p:nvPr>
        </p:nvSpPr>
        <p:spPr>
          <a:xfrm>
            <a:off x="855743" y="2427375"/>
            <a:ext cx="7030502" cy="535281"/>
          </a:xfrm>
          <a:prstGeom prst="rect">
            <a:avLst/>
          </a:prstGeom>
        </p:spPr>
        <p:txBody>
          <a:bodyPr>
            <a:normAutofit fontScale="90000"/>
          </a:bodyPr>
          <a:lstStyle>
            <a:lvl1pPr algn="ctr">
              <a:defRPr b="0">
                <a:latin typeface="Avenir Next Medium"/>
                <a:ea typeface="Avenir Next Medium"/>
                <a:cs typeface="Avenir Next Medium"/>
                <a:sym typeface="Avenir Next Medium"/>
              </a:defRPr>
            </a:lvl1pPr>
          </a:lstStyle>
          <a:p>
            <a:r>
              <a:rPr lang="en-US" dirty="0"/>
              <a:t>Liquid Unrestricted Net Assets (LUNA)</a:t>
            </a:r>
            <a:endParaRPr dirty="0"/>
          </a:p>
        </p:txBody>
      </p:sp>
      <p:pic>
        <p:nvPicPr>
          <p:cNvPr id="3" name="Picture 2">
            <a:extLst>
              <a:ext uri="{FF2B5EF4-FFF2-40B4-BE49-F238E27FC236}">
                <a16:creationId xmlns:a16="http://schemas.microsoft.com/office/drawing/2014/main" id="{FB8F5903-6504-60F2-5B51-C75569FE4E1C}"/>
              </a:ext>
            </a:extLst>
          </p:cNvPr>
          <p:cNvPicPr>
            <a:picLocks noChangeAspect="1"/>
          </p:cNvPicPr>
          <p:nvPr/>
        </p:nvPicPr>
        <p:blipFill>
          <a:blip r:embed="rId3"/>
          <a:stretch>
            <a:fillRect/>
          </a:stretch>
        </p:blipFill>
        <p:spPr>
          <a:xfrm>
            <a:off x="1390206" y="3106675"/>
            <a:ext cx="6363588" cy="704948"/>
          </a:xfrm>
          <a:prstGeom prst="rect">
            <a:avLst/>
          </a:prstGeom>
        </p:spPr>
      </p:pic>
      <p:sp>
        <p:nvSpPr>
          <p:cNvPr id="11" name="Google Shape;322;p28">
            <a:extLst>
              <a:ext uri="{FF2B5EF4-FFF2-40B4-BE49-F238E27FC236}">
                <a16:creationId xmlns:a16="http://schemas.microsoft.com/office/drawing/2014/main" id="{D0DB1A18-17FA-EB6C-F5AB-145349C3CD89}"/>
              </a:ext>
            </a:extLst>
          </p:cNvPr>
          <p:cNvSpPr txBox="1">
            <a:spLocks/>
          </p:cNvSpPr>
          <p:nvPr/>
        </p:nvSpPr>
        <p:spPr>
          <a:xfrm>
            <a:off x="855743" y="650391"/>
            <a:ext cx="7030502" cy="5352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91424" tIns="91424" rIns="91424" bIns="91424">
            <a:normAutofit fontScale="90000" lnSpcReduction="10000"/>
          </a:bodyPr>
          <a:lstStyle>
            <a:lvl1pPr marL="0" marR="0" indent="0" algn="ctr" defTabSz="914400" rtl="0" latinLnBrk="0">
              <a:lnSpc>
                <a:spcPct val="100000"/>
              </a:lnSpc>
              <a:spcBef>
                <a:spcPts val="0"/>
              </a:spcBef>
              <a:spcAft>
                <a:spcPts val="0"/>
              </a:spcAft>
              <a:buClrTx/>
              <a:buSzTx/>
              <a:buFontTx/>
              <a:buNone/>
              <a:tabLst/>
              <a:defRPr sz="2800" b="0" i="0" u="none" strike="noStrike" cap="none" spc="0" baseline="0">
                <a:solidFill>
                  <a:srgbClr val="424242"/>
                </a:solidFill>
                <a:uFillTx/>
                <a:latin typeface="Avenir Next Medium"/>
                <a:ea typeface="Avenir Next Medium"/>
                <a:cs typeface="Avenir Next Medium"/>
                <a:sym typeface="Avenir Next Medium"/>
              </a:defRPr>
            </a:lvl1pPr>
            <a:lvl2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424242"/>
                </a:solidFill>
                <a:uFillTx/>
                <a:latin typeface="Maven Pro"/>
                <a:ea typeface="Maven Pro"/>
                <a:cs typeface="Maven Pro"/>
                <a:sym typeface="Maven Pro"/>
              </a:defRPr>
            </a:lvl2pPr>
            <a:lvl3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424242"/>
                </a:solidFill>
                <a:uFillTx/>
                <a:latin typeface="Maven Pro"/>
                <a:ea typeface="Maven Pro"/>
                <a:cs typeface="Maven Pro"/>
                <a:sym typeface="Maven Pro"/>
              </a:defRPr>
            </a:lvl3pPr>
            <a:lvl4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424242"/>
                </a:solidFill>
                <a:uFillTx/>
                <a:latin typeface="Maven Pro"/>
                <a:ea typeface="Maven Pro"/>
                <a:cs typeface="Maven Pro"/>
                <a:sym typeface="Maven Pro"/>
              </a:defRPr>
            </a:lvl4pPr>
            <a:lvl5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424242"/>
                </a:solidFill>
                <a:uFillTx/>
                <a:latin typeface="Maven Pro"/>
                <a:ea typeface="Maven Pro"/>
                <a:cs typeface="Maven Pro"/>
                <a:sym typeface="Maven Pro"/>
              </a:defRPr>
            </a:lvl5pPr>
            <a:lvl6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424242"/>
                </a:solidFill>
                <a:uFillTx/>
                <a:latin typeface="Maven Pro"/>
                <a:ea typeface="Maven Pro"/>
                <a:cs typeface="Maven Pro"/>
                <a:sym typeface="Maven Pro"/>
              </a:defRPr>
            </a:lvl6pPr>
            <a:lvl7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424242"/>
                </a:solidFill>
                <a:uFillTx/>
                <a:latin typeface="Maven Pro"/>
                <a:ea typeface="Maven Pro"/>
                <a:cs typeface="Maven Pro"/>
                <a:sym typeface="Maven Pro"/>
              </a:defRPr>
            </a:lvl7pPr>
            <a:lvl8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424242"/>
                </a:solidFill>
                <a:uFillTx/>
                <a:latin typeface="Maven Pro"/>
                <a:ea typeface="Maven Pro"/>
                <a:cs typeface="Maven Pro"/>
                <a:sym typeface="Maven Pro"/>
              </a:defRPr>
            </a:lvl8pPr>
            <a:lvl9pPr marL="0" marR="0" indent="0" algn="l" defTabSz="914400" rtl="0" latinLnBrk="0">
              <a:lnSpc>
                <a:spcPct val="100000"/>
              </a:lnSpc>
              <a:spcBef>
                <a:spcPts val="0"/>
              </a:spcBef>
              <a:spcAft>
                <a:spcPts val="0"/>
              </a:spcAft>
              <a:buClrTx/>
              <a:buSzTx/>
              <a:buFontTx/>
              <a:buNone/>
              <a:tabLst/>
              <a:defRPr sz="2800" b="1" i="0" u="none" strike="noStrike" cap="none" spc="0" baseline="0">
                <a:solidFill>
                  <a:srgbClr val="424242"/>
                </a:solidFill>
                <a:uFillTx/>
                <a:latin typeface="Maven Pro"/>
                <a:ea typeface="Maven Pro"/>
                <a:cs typeface="Maven Pro"/>
                <a:sym typeface="Maven Pro"/>
              </a:defRPr>
            </a:lvl9pPr>
          </a:lstStyle>
          <a:p>
            <a:pPr hangingPunct="1"/>
            <a:r>
              <a:rPr lang="en-US" dirty="0"/>
              <a:t>Debt to Equity Ratio </a:t>
            </a:r>
          </a:p>
        </p:txBody>
      </p:sp>
      <p:pic>
        <p:nvPicPr>
          <p:cNvPr id="6" name="Picture 5">
            <a:extLst>
              <a:ext uri="{FF2B5EF4-FFF2-40B4-BE49-F238E27FC236}">
                <a16:creationId xmlns:a16="http://schemas.microsoft.com/office/drawing/2014/main" id="{8F328676-A3BA-FF41-B28C-D5E307EBEA3A}"/>
              </a:ext>
            </a:extLst>
          </p:cNvPr>
          <p:cNvPicPr>
            <a:picLocks noChangeAspect="1"/>
          </p:cNvPicPr>
          <p:nvPr/>
        </p:nvPicPr>
        <p:blipFill>
          <a:blip r:embed="rId4"/>
          <a:stretch>
            <a:fillRect/>
          </a:stretch>
        </p:blipFill>
        <p:spPr>
          <a:xfrm>
            <a:off x="1488560" y="1252728"/>
            <a:ext cx="5799208" cy="731520"/>
          </a:xfrm>
          <a:prstGeom prst="rect">
            <a:avLst/>
          </a:prstGeom>
        </p:spPr>
      </p:pic>
      <p:sp>
        <p:nvSpPr>
          <p:cNvPr id="2" name="Slide Number Placeholder 1">
            <a:extLst>
              <a:ext uri="{FF2B5EF4-FFF2-40B4-BE49-F238E27FC236}">
                <a16:creationId xmlns:a16="http://schemas.microsoft.com/office/drawing/2014/main" id="{642B4425-5527-244D-9C3B-FBE8ECB67AEB}"/>
              </a:ext>
            </a:extLst>
          </p:cNvPr>
          <p:cNvSpPr>
            <a:spLocks noGrp="1"/>
          </p:cNvSpPr>
          <p:nvPr>
            <p:ph type="sldNum" sz="quarter" idx="2"/>
          </p:nvPr>
        </p:nvSpPr>
        <p:spPr/>
        <p:txBody>
          <a:bodyPr/>
          <a:lstStyle/>
          <a:p>
            <a:fld id="{86CB4B4D-7CA3-9044-876B-883B54F8677D}" type="slidenum">
              <a:rPr lang="en-US" smtClean="0"/>
              <a:t>10</a:t>
            </a:fld>
            <a:endParaRPr lang="en-US" dirty="0"/>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B99BA-6715-9793-7E6F-8343D64A81A4}"/>
              </a:ext>
            </a:extLst>
          </p:cNvPr>
          <p:cNvSpPr>
            <a:spLocks noGrp="1"/>
          </p:cNvSpPr>
          <p:nvPr>
            <p:ph type="title"/>
          </p:nvPr>
        </p:nvSpPr>
        <p:spPr>
          <a:xfrm>
            <a:off x="1395239" y="102870"/>
            <a:ext cx="7030502" cy="502921"/>
          </a:xfrm>
        </p:spPr>
        <p:txBody>
          <a:bodyPr>
            <a:normAutofit fontScale="90000"/>
          </a:bodyPr>
          <a:lstStyle/>
          <a:p>
            <a:pPr algn="ctr"/>
            <a:r>
              <a:rPr lang="en-US" dirty="0"/>
              <a:t>Comparison of FY 2024 to FY 2025 Budget</a:t>
            </a:r>
          </a:p>
        </p:txBody>
      </p:sp>
      <p:pic>
        <p:nvPicPr>
          <p:cNvPr id="5" name="Picture 4">
            <a:extLst>
              <a:ext uri="{FF2B5EF4-FFF2-40B4-BE49-F238E27FC236}">
                <a16:creationId xmlns:a16="http://schemas.microsoft.com/office/drawing/2014/main" id="{6778F3CB-BF55-5D40-4442-88C3C8DC4C22}"/>
              </a:ext>
            </a:extLst>
          </p:cNvPr>
          <p:cNvPicPr>
            <a:picLocks noChangeAspect="1"/>
          </p:cNvPicPr>
          <p:nvPr/>
        </p:nvPicPr>
        <p:blipFill>
          <a:blip r:embed="rId3"/>
          <a:stretch>
            <a:fillRect/>
          </a:stretch>
        </p:blipFill>
        <p:spPr>
          <a:xfrm>
            <a:off x="1520189" y="697231"/>
            <a:ext cx="6317525" cy="4311432"/>
          </a:xfrm>
          <a:prstGeom prst="rect">
            <a:avLst/>
          </a:prstGeom>
        </p:spPr>
      </p:pic>
      <p:sp>
        <p:nvSpPr>
          <p:cNvPr id="3" name="Slide Number Placeholder 2">
            <a:extLst>
              <a:ext uri="{FF2B5EF4-FFF2-40B4-BE49-F238E27FC236}">
                <a16:creationId xmlns:a16="http://schemas.microsoft.com/office/drawing/2014/main" id="{A22F7739-940F-6340-97EE-D48A2B7DCCA9}"/>
              </a:ext>
            </a:extLst>
          </p:cNvPr>
          <p:cNvSpPr>
            <a:spLocks noGrp="1"/>
          </p:cNvSpPr>
          <p:nvPr>
            <p:ph type="sldNum" sz="quarter" idx="2"/>
          </p:nvPr>
        </p:nvSpPr>
        <p:spPr/>
        <p:txBody>
          <a:bodyPr/>
          <a:lstStyle/>
          <a:p>
            <a:fld id="{86CB4B4D-7CA3-9044-876B-883B54F8677D}" type="slidenum">
              <a:rPr lang="en-US" smtClean="0"/>
              <a:t>11</a:t>
            </a:fld>
            <a:endParaRPr lang="en-US" dirty="0"/>
          </a:p>
        </p:txBody>
      </p:sp>
    </p:spTree>
    <p:extLst>
      <p:ext uri="{BB962C8B-B14F-4D97-AF65-F5344CB8AC3E}">
        <p14:creationId xmlns:p14="http://schemas.microsoft.com/office/powerpoint/2010/main" val="214027406"/>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9" name="Google Shape;322;p28"/>
          <p:cNvSpPr txBox="1">
            <a:spLocks noGrp="1"/>
          </p:cNvSpPr>
          <p:nvPr>
            <p:ph type="title"/>
          </p:nvPr>
        </p:nvSpPr>
        <p:spPr>
          <a:xfrm>
            <a:off x="1056749" y="241689"/>
            <a:ext cx="7030502" cy="621171"/>
          </a:xfrm>
          <a:prstGeom prst="rect">
            <a:avLst/>
          </a:prstGeom>
        </p:spPr>
        <p:txBody>
          <a:bodyPr/>
          <a:lstStyle>
            <a:lvl1pPr algn="ctr" defTabSz="832104">
              <a:defRPr sz="2548" b="0">
                <a:latin typeface="Avenir Next Medium"/>
                <a:ea typeface="Avenir Next Medium"/>
                <a:cs typeface="Avenir Next Medium"/>
                <a:sym typeface="Avenir Next Medium"/>
              </a:defRPr>
            </a:lvl1pPr>
          </a:lstStyle>
          <a:p>
            <a:r>
              <a:rPr dirty="0"/>
              <a:t>Stewardship Pledge Trends</a:t>
            </a:r>
          </a:p>
        </p:txBody>
      </p:sp>
      <p:pic>
        <p:nvPicPr>
          <p:cNvPr id="3" name="Picture 2">
            <a:extLst>
              <a:ext uri="{FF2B5EF4-FFF2-40B4-BE49-F238E27FC236}">
                <a16:creationId xmlns:a16="http://schemas.microsoft.com/office/drawing/2014/main" id="{B5A9A9EB-AB69-4088-7FF7-A0C40B48CF9A}"/>
              </a:ext>
            </a:extLst>
          </p:cNvPr>
          <p:cNvPicPr>
            <a:picLocks noChangeAspect="1"/>
          </p:cNvPicPr>
          <p:nvPr/>
        </p:nvPicPr>
        <p:blipFill>
          <a:blip r:embed="rId3"/>
          <a:stretch>
            <a:fillRect/>
          </a:stretch>
        </p:blipFill>
        <p:spPr>
          <a:xfrm>
            <a:off x="1189809" y="762914"/>
            <a:ext cx="7814854" cy="3728757"/>
          </a:xfrm>
          <a:prstGeom prst="rect">
            <a:avLst/>
          </a:prstGeom>
        </p:spPr>
      </p:pic>
      <p:sp>
        <p:nvSpPr>
          <p:cNvPr id="2" name="TextBox 1">
            <a:extLst>
              <a:ext uri="{FF2B5EF4-FFF2-40B4-BE49-F238E27FC236}">
                <a16:creationId xmlns:a16="http://schemas.microsoft.com/office/drawing/2014/main" id="{4A6CFE7D-E34A-82BB-D26F-D5F23FFDDFC0}"/>
              </a:ext>
            </a:extLst>
          </p:cNvPr>
          <p:cNvSpPr txBox="1"/>
          <p:nvPr/>
        </p:nvSpPr>
        <p:spPr>
          <a:xfrm>
            <a:off x="1805686" y="4491671"/>
            <a:ext cx="6983730"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lang="en-US" sz="1800" b="0" i="0" u="none" strike="noStrike" dirty="0">
                <a:solidFill>
                  <a:srgbClr val="000000"/>
                </a:solidFill>
                <a:effectLst/>
                <a:latin typeface="Calibri" panose="020F0502020204030204" pitchFamily="34" charset="0"/>
              </a:rPr>
              <a:t>Percentage of Revenue provided by pledges</a:t>
            </a:r>
            <a:r>
              <a:rPr lang="en-US" dirty="0"/>
              <a:t> </a:t>
            </a:r>
            <a:r>
              <a:rPr lang="en-US" sz="1800" b="0" i="0" u="none" strike="noStrike" dirty="0">
                <a:solidFill>
                  <a:srgbClr val="000000"/>
                </a:solidFill>
                <a:effectLst/>
                <a:latin typeface="Calibri" panose="020F0502020204030204" pitchFamily="34" charset="0"/>
              </a:rPr>
              <a:t>76%</a:t>
            </a:r>
            <a:r>
              <a:rPr lang="en-US" dirty="0"/>
              <a:t> </a:t>
            </a:r>
            <a:endParaRPr kumimoji="0" lang="en-US" sz="1400" b="0" i="0" u="none" strike="noStrike" cap="none" spc="0" normalizeH="0" baseline="0" dirty="0">
              <a:ln>
                <a:noFill/>
              </a:ln>
              <a:solidFill>
                <a:srgbClr val="C0791B"/>
              </a:solidFill>
              <a:effectLst/>
              <a:uFillTx/>
              <a:latin typeface="+mj-lt"/>
              <a:ea typeface="+mj-ea"/>
              <a:cs typeface="+mj-cs"/>
              <a:sym typeface="Arial"/>
            </a:endParaRPr>
          </a:p>
        </p:txBody>
      </p:sp>
      <p:sp>
        <p:nvSpPr>
          <p:cNvPr id="4" name="Slide Number Placeholder 3">
            <a:extLst>
              <a:ext uri="{FF2B5EF4-FFF2-40B4-BE49-F238E27FC236}">
                <a16:creationId xmlns:a16="http://schemas.microsoft.com/office/drawing/2014/main" id="{2E2300F5-8302-A249-BBBC-0DA576AB93EB}"/>
              </a:ext>
            </a:extLst>
          </p:cNvPr>
          <p:cNvSpPr>
            <a:spLocks noGrp="1"/>
          </p:cNvSpPr>
          <p:nvPr>
            <p:ph type="sldNum" sz="quarter" idx="2"/>
          </p:nvPr>
        </p:nvSpPr>
        <p:spPr/>
        <p:txBody>
          <a:bodyPr/>
          <a:lstStyle/>
          <a:p>
            <a:fld id="{86CB4B4D-7CA3-9044-876B-883B54F8677D}" type="slidenum">
              <a:rPr lang="en-US" smtClean="0"/>
              <a:t>12</a:t>
            </a:fld>
            <a:endParaRPr lang="en-US" dirty="0"/>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9" name="Google Shape;322;p28"/>
          <p:cNvSpPr txBox="1">
            <a:spLocks noGrp="1"/>
          </p:cNvSpPr>
          <p:nvPr>
            <p:ph type="title"/>
          </p:nvPr>
        </p:nvSpPr>
        <p:spPr>
          <a:xfrm>
            <a:off x="1303799" y="598575"/>
            <a:ext cx="7030502" cy="999299"/>
          </a:xfrm>
          <a:prstGeom prst="rect">
            <a:avLst/>
          </a:prstGeom>
        </p:spPr>
        <p:txBody>
          <a:bodyPr/>
          <a:lstStyle>
            <a:lvl1pPr>
              <a:defRPr b="0">
                <a:latin typeface="Avenir Next Medium"/>
                <a:ea typeface="Avenir Next Medium"/>
                <a:cs typeface="Avenir Next Medium"/>
                <a:sym typeface="Avenir Next Medium"/>
              </a:defRPr>
            </a:lvl1pPr>
          </a:lstStyle>
          <a:p>
            <a:r>
              <a:rPr dirty="0"/>
              <a:t>Thank You!</a:t>
            </a:r>
          </a:p>
        </p:txBody>
      </p:sp>
      <p:sp>
        <p:nvSpPr>
          <p:cNvPr id="440" name="Google Shape;323;p28"/>
          <p:cNvSpPr txBox="1">
            <a:spLocks noGrp="1"/>
          </p:cNvSpPr>
          <p:nvPr>
            <p:ph type="body" idx="1"/>
          </p:nvPr>
        </p:nvSpPr>
        <p:spPr>
          <a:xfrm>
            <a:off x="1303799" y="1477672"/>
            <a:ext cx="7030502" cy="3067254"/>
          </a:xfrm>
          <a:prstGeom prst="rect">
            <a:avLst/>
          </a:prstGeom>
        </p:spPr>
        <p:txBody>
          <a:bodyPr/>
          <a:lstStyle/>
          <a:p>
            <a:pPr marL="0" indent="0" defTabSz="804672">
              <a:lnSpc>
                <a:spcPct val="140000"/>
              </a:lnSpc>
              <a:buSzTx/>
              <a:buNone/>
              <a:defRPr sz="1760" i="1">
                <a:latin typeface="Avenir Next Medium"/>
                <a:ea typeface="Avenir Next Medium"/>
                <a:cs typeface="Avenir Next Medium"/>
                <a:sym typeface="Avenir Next Medium"/>
              </a:defRPr>
            </a:pPr>
            <a:r>
              <a:rPr dirty="0"/>
              <a:t>If you have pledged, thank you!</a:t>
            </a:r>
          </a:p>
          <a:p>
            <a:pPr marL="0" indent="0" defTabSz="804672">
              <a:lnSpc>
                <a:spcPct val="140000"/>
              </a:lnSpc>
              <a:buSzTx/>
              <a:buNone/>
              <a:defRPr sz="1760" i="1">
                <a:latin typeface="Avenir Next Medium"/>
                <a:ea typeface="Avenir Next Medium"/>
                <a:cs typeface="Avenir Next Medium"/>
                <a:sym typeface="Avenir Next Medium"/>
              </a:defRPr>
            </a:pPr>
            <a:endParaRPr dirty="0"/>
          </a:p>
          <a:p>
            <a:pPr marL="0" indent="0" defTabSz="804672">
              <a:lnSpc>
                <a:spcPct val="140000"/>
              </a:lnSpc>
              <a:buSzTx/>
              <a:buNone/>
              <a:defRPr sz="1760" i="1">
                <a:latin typeface="Avenir Next Medium"/>
                <a:ea typeface="Avenir Next Medium"/>
                <a:cs typeface="Avenir Next Medium"/>
                <a:sym typeface="Avenir Next Medium"/>
              </a:defRPr>
            </a:pPr>
            <a:r>
              <a:rPr dirty="0"/>
              <a:t>If you haven’t pledged, please do!</a:t>
            </a:r>
          </a:p>
          <a:p>
            <a:pPr marL="0" indent="0" defTabSz="804672">
              <a:lnSpc>
                <a:spcPct val="140000"/>
              </a:lnSpc>
              <a:buSzTx/>
              <a:buNone/>
              <a:defRPr sz="1760" i="1">
                <a:latin typeface="Avenir Next Medium"/>
                <a:ea typeface="Avenir Next Medium"/>
                <a:cs typeface="Avenir Next Medium"/>
                <a:sym typeface="Avenir Next Medium"/>
              </a:defRPr>
            </a:pPr>
            <a:endParaRPr dirty="0"/>
          </a:p>
          <a:p>
            <a:pPr marL="0" indent="0" defTabSz="804672">
              <a:lnSpc>
                <a:spcPct val="140000"/>
              </a:lnSpc>
              <a:buSzTx/>
              <a:buNone/>
              <a:defRPr sz="1760" i="1">
                <a:latin typeface="Avenir Next Medium"/>
                <a:ea typeface="Avenir Next Medium"/>
                <a:cs typeface="Avenir Next Medium"/>
                <a:sym typeface="Avenir Next Medium"/>
              </a:defRPr>
            </a:pPr>
            <a:r>
              <a:rPr dirty="0"/>
              <a:t>If you can increase your pledge, please do!</a:t>
            </a:r>
          </a:p>
          <a:p>
            <a:pPr marL="0" indent="0" algn="ctr" defTabSz="804672">
              <a:buSzTx/>
              <a:buNone/>
              <a:defRPr sz="1760" i="1">
                <a:latin typeface="Avenir Next Medium"/>
                <a:ea typeface="Avenir Next Medium"/>
                <a:cs typeface="Avenir Next Medium"/>
                <a:sym typeface="Avenir Next Medium"/>
              </a:defRPr>
            </a:pPr>
            <a:endParaRPr dirty="0"/>
          </a:p>
          <a:p>
            <a:pPr marL="0" indent="0" algn="ctr" defTabSz="804672">
              <a:buSzTx/>
              <a:buNone/>
              <a:defRPr sz="1760">
                <a:latin typeface="Avenir Next Medium"/>
                <a:ea typeface="Avenir Next Medium"/>
                <a:cs typeface="Avenir Next Medium"/>
                <a:sym typeface="Avenir Next Medium"/>
              </a:defRPr>
            </a:pPr>
            <a:r>
              <a:rPr dirty="0"/>
              <a:t>Thank you for your support!</a:t>
            </a:r>
          </a:p>
        </p:txBody>
      </p:sp>
      <p:sp>
        <p:nvSpPr>
          <p:cNvPr id="2" name="Slide Number Placeholder 1">
            <a:extLst>
              <a:ext uri="{FF2B5EF4-FFF2-40B4-BE49-F238E27FC236}">
                <a16:creationId xmlns:a16="http://schemas.microsoft.com/office/drawing/2014/main" id="{8DF312C0-680F-0046-AA16-31F411884724}"/>
              </a:ext>
            </a:extLst>
          </p:cNvPr>
          <p:cNvSpPr>
            <a:spLocks noGrp="1"/>
          </p:cNvSpPr>
          <p:nvPr>
            <p:ph type="sldNum" sz="quarter" idx="2"/>
          </p:nvPr>
        </p:nvSpPr>
        <p:spPr/>
        <p:txBody>
          <a:bodyPr/>
          <a:lstStyle/>
          <a:p>
            <a:fld id="{86CB4B4D-7CA3-9044-876B-883B54F8677D}" type="slidenum">
              <a:rPr lang="en-US" smtClean="0"/>
              <a:t>13</a:t>
            </a:fld>
            <a:endParaRPr lang="en-US" dirty="0"/>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2" name="Google Shape;328;p29" descr="Google Shape;328;p29"/>
          <p:cNvPicPr>
            <a:picLocks noChangeAspect="1"/>
          </p:cNvPicPr>
          <p:nvPr/>
        </p:nvPicPr>
        <p:blipFill>
          <a:blip r:embed="rId3"/>
          <a:stretch>
            <a:fillRect/>
          </a:stretch>
        </p:blipFill>
        <p:spPr>
          <a:xfrm>
            <a:off x="780025" y="1721824"/>
            <a:ext cx="7583951" cy="1699851"/>
          </a:xfrm>
          <a:prstGeom prst="rect">
            <a:avLst/>
          </a:prstGeom>
          <a:ln w="12700">
            <a:miter lim="400000"/>
          </a:ln>
        </p:spPr>
      </p:pic>
      <p:sp>
        <p:nvSpPr>
          <p:cNvPr id="2" name="Slide Number Placeholder 1">
            <a:extLst>
              <a:ext uri="{FF2B5EF4-FFF2-40B4-BE49-F238E27FC236}">
                <a16:creationId xmlns:a16="http://schemas.microsoft.com/office/drawing/2014/main" id="{EC6F22FF-909C-7644-9125-5CDFED7D5BC7}"/>
              </a:ext>
            </a:extLst>
          </p:cNvPr>
          <p:cNvSpPr>
            <a:spLocks noGrp="1"/>
          </p:cNvSpPr>
          <p:nvPr>
            <p:ph type="sldNum" sz="quarter" idx="2"/>
          </p:nvPr>
        </p:nvSpPr>
        <p:spPr/>
        <p:txBody>
          <a:bodyPr/>
          <a:lstStyle/>
          <a:p>
            <a:fld id="{86CB4B4D-7CA3-9044-876B-883B54F8677D}" type="slidenum">
              <a:rPr lang="en-US" smtClean="0"/>
              <a:t>14</a:t>
            </a:fld>
            <a:endParaRPr lang="en-US" dirty="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 name="Title 1"/>
          <p:cNvSpPr txBox="1">
            <a:spLocks noGrp="1"/>
          </p:cNvSpPr>
          <p:nvPr>
            <p:ph type="title"/>
          </p:nvPr>
        </p:nvSpPr>
        <p:spPr>
          <a:xfrm>
            <a:off x="1303799" y="598576"/>
            <a:ext cx="7030502" cy="541856"/>
          </a:xfrm>
          <a:prstGeom prst="rect">
            <a:avLst/>
          </a:prstGeom>
        </p:spPr>
        <p:txBody>
          <a:bodyPr>
            <a:normAutofit fontScale="90000"/>
          </a:bodyPr>
          <a:lstStyle/>
          <a:p>
            <a:pPr algn="ctr" defTabSz="566927">
              <a:defRPr sz="1736" b="0">
                <a:latin typeface="Avenir Next Medium"/>
                <a:ea typeface="Avenir Next Medium"/>
                <a:cs typeface="Avenir Next Medium"/>
                <a:sym typeface="Avenir Next Medium"/>
              </a:defRPr>
            </a:pPr>
            <a:r>
              <a:rPr lang="en-US" sz="2200" dirty="0"/>
              <a:t>Members of the Finance Committee</a:t>
            </a:r>
            <a:br>
              <a:rPr sz="1488" dirty="0"/>
            </a:br>
            <a:endParaRPr sz="1488" dirty="0"/>
          </a:p>
        </p:txBody>
      </p:sp>
      <p:sp>
        <p:nvSpPr>
          <p:cNvPr id="288" name="Text Placeholder 2"/>
          <p:cNvSpPr txBox="1">
            <a:spLocks noGrp="1"/>
          </p:cNvSpPr>
          <p:nvPr>
            <p:ph type="body" sz="half" idx="1"/>
          </p:nvPr>
        </p:nvSpPr>
        <p:spPr>
          <a:xfrm>
            <a:off x="1303799" y="1140432"/>
            <a:ext cx="7030502" cy="3236696"/>
          </a:xfrm>
          <a:prstGeom prst="rect">
            <a:avLst/>
          </a:prstGeom>
        </p:spPr>
        <p:txBody>
          <a:bodyPr>
            <a:normAutofit fontScale="85000" lnSpcReduction="20000"/>
          </a:bodyPr>
          <a:lstStyle/>
          <a:p>
            <a:pPr marL="598869" indent="-457200" defTabSz="886968">
              <a:buSzPts val="1900"/>
              <a:buFont typeface="+mj-lt"/>
              <a:buAutoNum type="arabicPeriod"/>
              <a:defRPr sz="1940"/>
            </a:pPr>
            <a:r>
              <a:rPr lang="en-US" dirty="0"/>
              <a:t>Jim Barnett</a:t>
            </a:r>
          </a:p>
          <a:p>
            <a:pPr marL="598869" indent="-457200" defTabSz="886968">
              <a:buSzPts val="1900"/>
              <a:buFont typeface="+mj-lt"/>
              <a:buAutoNum type="arabicPeriod"/>
              <a:defRPr sz="1940"/>
            </a:pPr>
            <a:r>
              <a:rPr lang="en-US" dirty="0"/>
              <a:t>Hal Davis</a:t>
            </a:r>
          </a:p>
          <a:p>
            <a:pPr marL="598869" indent="-457200" defTabSz="886968">
              <a:buSzPts val="1900"/>
              <a:buFont typeface="+mj-lt"/>
              <a:buAutoNum type="arabicPeriod"/>
              <a:defRPr sz="1940"/>
            </a:pPr>
            <a:r>
              <a:rPr lang="en-US" dirty="0"/>
              <a:t>Mike Davis </a:t>
            </a:r>
          </a:p>
          <a:p>
            <a:pPr marL="598869" indent="-457200" defTabSz="886968">
              <a:buSzPts val="1900"/>
              <a:buFont typeface="+mj-lt"/>
              <a:buAutoNum type="arabicPeriod"/>
              <a:defRPr sz="1940"/>
            </a:pPr>
            <a:r>
              <a:rPr lang="en-US" dirty="0"/>
              <a:t>Peter Dean</a:t>
            </a:r>
          </a:p>
          <a:p>
            <a:pPr marL="598869" indent="-457200" defTabSz="886968">
              <a:buSzPts val="1900"/>
              <a:buFont typeface="+mj-lt"/>
              <a:buAutoNum type="arabicPeriod"/>
              <a:defRPr sz="1940"/>
            </a:pPr>
            <a:r>
              <a:rPr lang="en-US" dirty="0"/>
              <a:t>Sara Glenn</a:t>
            </a:r>
          </a:p>
          <a:p>
            <a:pPr marL="598869" indent="-457200" defTabSz="886968">
              <a:buSzPts val="1900"/>
              <a:buFont typeface="+mj-lt"/>
              <a:buAutoNum type="arabicPeriod"/>
              <a:defRPr sz="1940"/>
            </a:pPr>
            <a:r>
              <a:rPr lang="en-US" dirty="0"/>
              <a:t>Ledlie Laughlin</a:t>
            </a:r>
          </a:p>
          <a:p>
            <a:pPr marL="598869" indent="-457200" defTabSz="886968">
              <a:buSzPts val="1900"/>
              <a:buFont typeface="+mj-lt"/>
              <a:buAutoNum type="arabicPeriod"/>
              <a:defRPr sz="1940"/>
            </a:pPr>
            <a:r>
              <a:rPr lang="en-US" dirty="0"/>
              <a:t>Sam LeBlanc</a:t>
            </a:r>
          </a:p>
          <a:p>
            <a:pPr marL="598869" indent="-457200" defTabSz="886968">
              <a:buSzPts val="1900"/>
              <a:buFont typeface="+mj-lt"/>
              <a:buAutoNum type="arabicPeriod"/>
              <a:defRPr sz="1940"/>
            </a:pPr>
            <a:r>
              <a:rPr lang="en-US" dirty="0"/>
              <a:t>Gina Lagomarsino</a:t>
            </a:r>
          </a:p>
          <a:p>
            <a:pPr marL="598869" indent="-457200" defTabSz="886968">
              <a:buSzPts val="1900"/>
              <a:buFont typeface="+mj-lt"/>
              <a:buAutoNum type="arabicPeriod"/>
              <a:defRPr sz="1940"/>
            </a:pPr>
            <a:r>
              <a:rPr lang="en-US" dirty="0"/>
              <a:t>Ann Lung</a:t>
            </a:r>
          </a:p>
          <a:p>
            <a:pPr marL="598869" indent="-457200" defTabSz="886968">
              <a:buSzPts val="1900"/>
              <a:buFont typeface="+mj-lt"/>
              <a:buAutoNum type="arabicPeriod"/>
              <a:defRPr sz="1940"/>
            </a:pPr>
            <a:r>
              <a:rPr lang="en-US" dirty="0"/>
              <a:t>Jane Ward</a:t>
            </a:r>
          </a:p>
          <a:p>
            <a:pPr marL="141669" indent="0" defTabSz="886968">
              <a:buSzPts val="1900"/>
              <a:buNone/>
              <a:defRPr sz="1940"/>
            </a:pPr>
            <a:endParaRPr lang="en-US" i="1" dirty="0"/>
          </a:p>
          <a:p>
            <a:pPr marL="141669" indent="0" defTabSz="886968">
              <a:buSzPts val="1900"/>
              <a:buNone/>
              <a:defRPr sz="1940"/>
            </a:pPr>
            <a:r>
              <a:rPr lang="en-US" i="1" dirty="0"/>
              <a:t>Torie Proctor, Director of Finance and Administration</a:t>
            </a:r>
          </a:p>
          <a:p>
            <a:pPr marL="141669" indent="0" defTabSz="886968">
              <a:buSzPts val="1900"/>
              <a:buNone/>
              <a:defRPr sz="1940"/>
            </a:pPr>
            <a:endParaRPr dirty="0"/>
          </a:p>
        </p:txBody>
      </p:sp>
      <p:sp>
        <p:nvSpPr>
          <p:cNvPr id="2" name="Slide Number Placeholder 1">
            <a:extLst>
              <a:ext uri="{FF2B5EF4-FFF2-40B4-BE49-F238E27FC236}">
                <a16:creationId xmlns:a16="http://schemas.microsoft.com/office/drawing/2014/main" id="{48E53120-52BA-464C-9D41-05DDFEFF70D3}"/>
              </a:ext>
            </a:extLst>
          </p:cNvPr>
          <p:cNvSpPr>
            <a:spLocks noGrp="1"/>
          </p:cNvSpPr>
          <p:nvPr>
            <p:ph type="sldNum" sz="quarter" idx="2"/>
          </p:nvPr>
        </p:nvSpPr>
        <p:spPr/>
        <p:txBody>
          <a:bodyPr/>
          <a:lstStyle/>
          <a:p>
            <a:fld id="{86CB4B4D-7CA3-9044-876B-883B54F8677D}" type="slidenum">
              <a:rPr lang="en-US" smtClean="0"/>
              <a:t>2</a:t>
            </a:fld>
            <a:endParaRPr lang="en-US" dirty="0"/>
          </a:p>
        </p:txBody>
      </p:sp>
    </p:spTree>
    <p:extLst>
      <p:ext uri="{BB962C8B-B14F-4D97-AF65-F5344CB8AC3E}">
        <p14:creationId xmlns:p14="http://schemas.microsoft.com/office/powerpoint/2010/main" val="1372603599"/>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 name="Google Shape;228;p15"/>
          <p:cNvSpPr txBox="1">
            <a:spLocks noGrp="1"/>
          </p:cNvSpPr>
          <p:nvPr>
            <p:ph type="title"/>
          </p:nvPr>
        </p:nvSpPr>
        <p:spPr>
          <a:xfrm>
            <a:off x="1303799" y="598575"/>
            <a:ext cx="7030502" cy="999299"/>
          </a:xfrm>
          <a:prstGeom prst="rect">
            <a:avLst/>
          </a:prstGeom>
        </p:spPr>
        <p:txBody>
          <a:bodyPr/>
          <a:lstStyle/>
          <a:p>
            <a:r>
              <a:rPr dirty="0"/>
              <a:t> </a:t>
            </a:r>
            <a:r>
              <a:rPr b="0" dirty="0">
                <a:latin typeface="Avenir Next Medium"/>
                <a:ea typeface="Avenir Next Medium"/>
                <a:cs typeface="Avenir Next Medium"/>
                <a:sym typeface="Avenir Next Medium"/>
              </a:rPr>
              <a:t>AGENDA</a:t>
            </a:r>
          </a:p>
        </p:txBody>
      </p:sp>
      <p:grpSp>
        <p:nvGrpSpPr>
          <p:cNvPr id="285" name="Content Placeholder 5"/>
          <p:cNvGrpSpPr/>
          <p:nvPr/>
        </p:nvGrpSpPr>
        <p:grpSpPr>
          <a:xfrm>
            <a:off x="1303800" y="1361186"/>
            <a:ext cx="7373259" cy="2720682"/>
            <a:chOff x="-1" y="69827"/>
            <a:chExt cx="7840199" cy="2509758"/>
          </a:xfrm>
        </p:grpSpPr>
        <p:grpSp>
          <p:nvGrpSpPr>
            <p:cNvPr id="272" name="Group"/>
            <p:cNvGrpSpPr/>
            <p:nvPr/>
          </p:nvGrpSpPr>
          <p:grpSpPr>
            <a:xfrm>
              <a:off x="0" y="69827"/>
              <a:ext cx="6518059" cy="556308"/>
              <a:chOff x="0" y="69827"/>
              <a:chExt cx="6518058" cy="556307"/>
            </a:xfrm>
          </p:grpSpPr>
          <p:sp>
            <p:nvSpPr>
              <p:cNvPr id="270" name="Rounded Rectangle"/>
              <p:cNvSpPr/>
              <p:nvPr/>
            </p:nvSpPr>
            <p:spPr>
              <a:xfrm>
                <a:off x="0" y="69827"/>
                <a:ext cx="6518058" cy="556307"/>
              </a:xfrm>
              <a:prstGeom prst="roundRect">
                <a:avLst>
                  <a:gd name="adj" fmla="val 16667"/>
                </a:avLst>
              </a:prstGeom>
              <a:solidFill>
                <a:srgbClr val="D6505C"/>
              </a:solidFill>
              <a:ln w="25400" cap="flat">
                <a:solidFill>
                  <a:srgbClr val="FFFFFF"/>
                </a:solidFill>
                <a:prstDash val="solid"/>
                <a:round/>
              </a:ln>
              <a:effectLst/>
            </p:spPr>
            <p:txBody>
              <a:bodyPr wrap="square" lIns="45719" tIns="45719" rIns="45719" bIns="45719" numCol="1" anchor="ctr">
                <a:noAutofit/>
              </a:bodyPr>
              <a:lstStyle/>
              <a:p>
                <a:pPr defTabSz="1244600">
                  <a:lnSpc>
                    <a:spcPct val="90000"/>
                  </a:lnSpc>
                  <a:spcBef>
                    <a:spcPts val="500"/>
                  </a:spcBef>
                  <a:defRPr>
                    <a:solidFill>
                      <a:srgbClr val="FFFFFF"/>
                    </a:solidFill>
                  </a:defRPr>
                </a:pPr>
                <a:endParaRPr dirty="0"/>
              </a:p>
            </p:txBody>
          </p:sp>
          <p:sp>
            <p:nvSpPr>
              <p:cNvPr id="271" name="2022 Audit (Church &amp;  Nursery School)"/>
              <p:cNvSpPr txBox="1"/>
              <p:nvPr/>
            </p:nvSpPr>
            <p:spPr>
              <a:xfrm>
                <a:off x="27156" y="91036"/>
                <a:ext cx="6463745" cy="51388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106679" tIns="106679" rIns="106679" bIns="106679" numCol="1" anchor="ctr">
                <a:spAutoFit/>
              </a:bodyPr>
              <a:lstStyle/>
              <a:p>
                <a:pPr defTabSz="1244600">
                  <a:lnSpc>
                    <a:spcPct val="90000"/>
                  </a:lnSpc>
                  <a:spcBef>
                    <a:spcPts val="1100"/>
                  </a:spcBef>
                  <a:defRPr sz="2800">
                    <a:solidFill>
                      <a:srgbClr val="FFFFFF"/>
                    </a:solidFill>
                    <a:latin typeface="Avenir Next Medium"/>
                    <a:ea typeface="Avenir Next Medium"/>
                    <a:cs typeface="Avenir Next Medium"/>
                    <a:sym typeface="Avenir Next Medium"/>
                  </a:defRPr>
                </a:pPr>
                <a:r>
                  <a:rPr sz="2400" dirty="0"/>
                  <a:t>202</a:t>
                </a:r>
                <a:r>
                  <a:rPr lang="en-US" sz="2400" dirty="0"/>
                  <a:t>4 Key Audit Takeaways</a:t>
                </a:r>
                <a:endParaRPr sz="2400" dirty="0"/>
              </a:p>
            </p:txBody>
          </p:sp>
        </p:grpSp>
        <p:sp>
          <p:nvSpPr>
            <p:cNvPr id="274" name="Financial Summary 2018-2022"/>
            <p:cNvSpPr txBox="1"/>
            <p:nvPr/>
          </p:nvSpPr>
          <p:spPr>
            <a:xfrm>
              <a:off x="321068" y="500512"/>
              <a:ext cx="6466790" cy="60324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106679" tIns="106679" rIns="106679" bIns="106679" numCol="1" anchor="ctr">
              <a:spAutoFit/>
            </a:bodyPr>
            <a:lstStyle>
              <a:lvl1pPr defTabSz="1244600">
                <a:lnSpc>
                  <a:spcPct val="90000"/>
                </a:lnSpc>
                <a:spcBef>
                  <a:spcPts val="1100"/>
                </a:spcBef>
                <a:defRPr sz="2800">
                  <a:solidFill>
                    <a:srgbClr val="FFFFFF"/>
                  </a:solidFill>
                  <a:latin typeface="Avenir Next Medium"/>
                  <a:ea typeface="Avenir Next Medium"/>
                  <a:cs typeface="Avenir Next Medium"/>
                  <a:sym typeface="Avenir Next Medium"/>
                </a:defRPr>
              </a:lvl1pPr>
            </a:lstStyle>
            <a:p>
              <a:endParaRPr dirty="0"/>
            </a:p>
          </p:txBody>
        </p:sp>
        <p:grpSp>
          <p:nvGrpSpPr>
            <p:cNvPr id="278" name="Group"/>
            <p:cNvGrpSpPr/>
            <p:nvPr/>
          </p:nvGrpSpPr>
          <p:grpSpPr>
            <a:xfrm>
              <a:off x="25634" y="719561"/>
              <a:ext cx="7814564" cy="557074"/>
              <a:chOff x="25634" y="-365051"/>
              <a:chExt cx="7814563" cy="557072"/>
            </a:xfrm>
          </p:grpSpPr>
          <p:sp>
            <p:nvSpPr>
              <p:cNvPr id="276" name="Rounded Rectangle"/>
              <p:cNvSpPr/>
              <p:nvPr/>
            </p:nvSpPr>
            <p:spPr>
              <a:xfrm>
                <a:off x="25634" y="-340407"/>
                <a:ext cx="6518058" cy="525135"/>
              </a:xfrm>
              <a:prstGeom prst="roundRect">
                <a:avLst>
                  <a:gd name="adj" fmla="val 16667"/>
                </a:avLst>
              </a:prstGeom>
              <a:solidFill>
                <a:srgbClr val="436D6D"/>
              </a:solidFill>
              <a:ln w="25400" cap="flat">
                <a:solidFill>
                  <a:srgbClr val="FFFFFF"/>
                </a:solidFill>
                <a:prstDash val="solid"/>
                <a:round/>
              </a:ln>
              <a:effectLst/>
            </p:spPr>
            <p:txBody>
              <a:bodyPr wrap="square" lIns="45719" tIns="45719" rIns="45719" bIns="45719" numCol="1" anchor="ctr">
                <a:noAutofit/>
              </a:bodyPr>
              <a:lstStyle/>
              <a:p>
                <a:pPr defTabSz="1244600">
                  <a:lnSpc>
                    <a:spcPct val="90000"/>
                  </a:lnSpc>
                  <a:spcBef>
                    <a:spcPts val="500"/>
                  </a:spcBef>
                  <a:defRPr>
                    <a:solidFill>
                      <a:srgbClr val="FFFFFF"/>
                    </a:solidFill>
                  </a:defRPr>
                </a:pPr>
                <a:endParaRPr dirty="0"/>
              </a:p>
            </p:txBody>
          </p:sp>
          <p:sp>
            <p:nvSpPr>
              <p:cNvPr id="277" name="2022 Results"/>
              <p:cNvSpPr txBox="1"/>
              <p:nvPr/>
            </p:nvSpPr>
            <p:spPr>
              <a:xfrm>
                <a:off x="90481" y="-365051"/>
                <a:ext cx="7749716" cy="55707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106679" tIns="106679" rIns="106679" bIns="106679" numCol="1" anchor="ctr">
                <a:spAutoFit/>
              </a:bodyPr>
              <a:lstStyle>
                <a:lvl1pPr defTabSz="1244600">
                  <a:lnSpc>
                    <a:spcPct val="90000"/>
                  </a:lnSpc>
                  <a:spcBef>
                    <a:spcPts val="1100"/>
                  </a:spcBef>
                  <a:defRPr sz="2800">
                    <a:solidFill>
                      <a:srgbClr val="FFFFFF"/>
                    </a:solidFill>
                    <a:latin typeface="Avenir Next Medium"/>
                    <a:ea typeface="Avenir Next Medium"/>
                    <a:cs typeface="Avenir Next Medium"/>
                    <a:sym typeface="Avenir Next Medium"/>
                  </a:defRPr>
                </a:lvl1pPr>
              </a:lstStyle>
              <a:p>
                <a:r>
                  <a:rPr sz="2400" dirty="0"/>
                  <a:t>202</a:t>
                </a:r>
                <a:r>
                  <a:rPr lang="en-US" sz="2400" dirty="0"/>
                  <a:t>4</a:t>
                </a:r>
                <a:r>
                  <a:rPr sz="2400" dirty="0"/>
                  <a:t> Results</a:t>
                </a:r>
                <a:r>
                  <a:rPr lang="en-US" sz="2400" dirty="0"/>
                  <a:t> (Church &amp;  Nursery School)</a:t>
                </a:r>
                <a:endParaRPr sz="2400" dirty="0"/>
              </a:p>
            </p:txBody>
          </p:sp>
        </p:grpSp>
        <p:grpSp>
          <p:nvGrpSpPr>
            <p:cNvPr id="281" name="Group"/>
            <p:cNvGrpSpPr/>
            <p:nvPr/>
          </p:nvGrpSpPr>
          <p:grpSpPr>
            <a:xfrm>
              <a:off x="0" y="1343198"/>
              <a:ext cx="6518059" cy="561443"/>
              <a:chOff x="0" y="-275929"/>
              <a:chExt cx="6518058" cy="561441"/>
            </a:xfrm>
          </p:grpSpPr>
          <p:sp>
            <p:nvSpPr>
              <p:cNvPr id="279" name="Rounded Rectangle"/>
              <p:cNvSpPr/>
              <p:nvPr/>
            </p:nvSpPr>
            <p:spPr>
              <a:xfrm>
                <a:off x="0" y="-275929"/>
                <a:ext cx="6518058" cy="525135"/>
              </a:xfrm>
              <a:prstGeom prst="roundRect">
                <a:avLst>
                  <a:gd name="adj" fmla="val 16667"/>
                </a:avLst>
              </a:prstGeom>
              <a:solidFill>
                <a:srgbClr val="2D4949"/>
              </a:solidFill>
              <a:ln w="25400" cap="flat">
                <a:solidFill>
                  <a:srgbClr val="FFFFFF"/>
                </a:solidFill>
                <a:prstDash val="solid"/>
                <a:round/>
              </a:ln>
              <a:effectLst/>
            </p:spPr>
            <p:txBody>
              <a:bodyPr wrap="square" lIns="45719" tIns="45719" rIns="45719" bIns="45719" numCol="1" anchor="ctr">
                <a:noAutofit/>
              </a:bodyPr>
              <a:lstStyle/>
              <a:p>
                <a:pPr defTabSz="1244600">
                  <a:lnSpc>
                    <a:spcPct val="90000"/>
                  </a:lnSpc>
                  <a:spcBef>
                    <a:spcPts val="500"/>
                  </a:spcBef>
                  <a:defRPr>
                    <a:solidFill>
                      <a:srgbClr val="FFFFFF"/>
                    </a:solidFill>
                  </a:defRPr>
                </a:pPr>
                <a:endParaRPr dirty="0"/>
              </a:p>
            </p:txBody>
          </p:sp>
          <p:sp>
            <p:nvSpPr>
              <p:cNvPr id="280" name="2023 Budget"/>
              <p:cNvSpPr txBox="1"/>
              <p:nvPr/>
            </p:nvSpPr>
            <p:spPr>
              <a:xfrm>
                <a:off x="34805" y="-228373"/>
                <a:ext cx="6466789" cy="51388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106679" tIns="106679" rIns="106679" bIns="106679" numCol="1" anchor="ctr">
                <a:spAutoFit/>
              </a:bodyPr>
              <a:lstStyle>
                <a:lvl1pPr defTabSz="1244600">
                  <a:lnSpc>
                    <a:spcPct val="90000"/>
                  </a:lnSpc>
                  <a:spcBef>
                    <a:spcPts val="1100"/>
                  </a:spcBef>
                  <a:defRPr sz="2800">
                    <a:solidFill>
                      <a:srgbClr val="FFFFFF"/>
                    </a:solidFill>
                    <a:latin typeface="Avenir Next Medium"/>
                    <a:ea typeface="Avenir Next Medium"/>
                    <a:cs typeface="Avenir Next Medium"/>
                    <a:sym typeface="Avenir Next Medium"/>
                  </a:defRPr>
                </a:lvl1pPr>
              </a:lstStyle>
              <a:p>
                <a:r>
                  <a:rPr sz="2400" dirty="0"/>
                  <a:t>202</a:t>
                </a:r>
                <a:r>
                  <a:rPr lang="en-US" sz="2400" dirty="0"/>
                  <a:t>5</a:t>
                </a:r>
                <a:r>
                  <a:rPr sz="2400" dirty="0"/>
                  <a:t> Budget</a:t>
                </a:r>
              </a:p>
            </p:txBody>
          </p:sp>
        </p:grpSp>
        <p:grpSp>
          <p:nvGrpSpPr>
            <p:cNvPr id="284" name="Group"/>
            <p:cNvGrpSpPr/>
            <p:nvPr/>
          </p:nvGrpSpPr>
          <p:grpSpPr>
            <a:xfrm>
              <a:off x="-1" y="1999531"/>
              <a:ext cx="6518059" cy="580054"/>
              <a:chOff x="-1" y="-133036"/>
              <a:chExt cx="6518058" cy="580053"/>
            </a:xfrm>
          </p:grpSpPr>
          <p:sp>
            <p:nvSpPr>
              <p:cNvPr id="282" name="Rounded Rectangle"/>
              <p:cNvSpPr/>
              <p:nvPr/>
            </p:nvSpPr>
            <p:spPr>
              <a:xfrm>
                <a:off x="-1" y="-133036"/>
                <a:ext cx="6518058" cy="525135"/>
              </a:xfrm>
              <a:prstGeom prst="roundRect">
                <a:avLst>
                  <a:gd name="adj" fmla="val 16667"/>
                </a:avLst>
              </a:prstGeom>
              <a:solidFill>
                <a:srgbClr val="D6505C"/>
              </a:solidFill>
              <a:ln w="12700" cap="flat">
                <a:solidFill>
                  <a:srgbClr val="FFFFFF"/>
                </a:solidFill>
                <a:prstDash val="solid"/>
                <a:miter lim="800000"/>
              </a:ln>
              <a:effectLst/>
            </p:spPr>
            <p:txBody>
              <a:bodyPr wrap="square" lIns="45719" tIns="45719" rIns="45719" bIns="45719" numCol="1" anchor="ctr">
                <a:noAutofit/>
              </a:bodyPr>
              <a:lstStyle/>
              <a:p>
                <a:pPr defTabSz="1511300">
                  <a:lnSpc>
                    <a:spcPct val="90000"/>
                  </a:lnSpc>
                  <a:spcBef>
                    <a:spcPts val="500"/>
                  </a:spcBef>
                  <a:defRPr>
                    <a:solidFill>
                      <a:srgbClr val="FFFFFF"/>
                    </a:solidFill>
                  </a:defRPr>
                </a:pPr>
                <a:endParaRPr dirty="0"/>
              </a:p>
            </p:txBody>
          </p:sp>
          <p:sp>
            <p:nvSpPr>
              <p:cNvPr id="283" name="Stewardship Update"/>
              <p:cNvSpPr txBox="1"/>
              <p:nvPr/>
            </p:nvSpPr>
            <p:spPr>
              <a:xfrm>
                <a:off x="51268" y="-109455"/>
                <a:ext cx="6466789" cy="55647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129539" tIns="129539" rIns="129539" bIns="129539" numCol="1" anchor="ctr">
                <a:spAutoFit/>
              </a:bodyPr>
              <a:lstStyle>
                <a:lvl1pPr defTabSz="1511300">
                  <a:lnSpc>
                    <a:spcPct val="90000"/>
                  </a:lnSpc>
                  <a:spcBef>
                    <a:spcPts val="1100"/>
                  </a:spcBef>
                  <a:defRPr sz="2800">
                    <a:solidFill>
                      <a:srgbClr val="FFFFFF"/>
                    </a:solidFill>
                    <a:latin typeface="Avenir Next Medium"/>
                    <a:ea typeface="Avenir Next Medium"/>
                    <a:cs typeface="Avenir Next Medium"/>
                    <a:sym typeface="Avenir Next Medium"/>
                  </a:defRPr>
                </a:lvl1pPr>
              </a:lstStyle>
              <a:p>
                <a:r>
                  <a:rPr sz="2400" dirty="0"/>
                  <a:t>Stewardship Update</a:t>
                </a:r>
              </a:p>
            </p:txBody>
          </p:sp>
        </p:grpSp>
      </p:grpSp>
      <p:sp>
        <p:nvSpPr>
          <p:cNvPr id="2" name="Slide Number Placeholder 1">
            <a:extLst>
              <a:ext uri="{FF2B5EF4-FFF2-40B4-BE49-F238E27FC236}">
                <a16:creationId xmlns:a16="http://schemas.microsoft.com/office/drawing/2014/main" id="{8ACEB140-A283-C74E-B351-E5EFD186EE06}"/>
              </a:ext>
            </a:extLst>
          </p:cNvPr>
          <p:cNvSpPr>
            <a:spLocks noGrp="1"/>
          </p:cNvSpPr>
          <p:nvPr>
            <p:ph type="sldNum" sz="quarter" idx="2"/>
          </p:nvPr>
        </p:nvSpPr>
        <p:spPr/>
        <p:txBody>
          <a:bodyPr/>
          <a:lstStyle/>
          <a:p>
            <a:fld id="{86CB4B4D-7CA3-9044-876B-883B54F8677D}" type="slidenum">
              <a:rPr lang="en-US" smtClean="0"/>
              <a:t>3</a:t>
            </a:fld>
            <a:endParaRPr lang="en-US" dirty="0"/>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 name="Title 1"/>
          <p:cNvSpPr txBox="1">
            <a:spLocks noGrp="1"/>
          </p:cNvSpPr>
          <p:nvPr>
            <p:ph type="title"/>
          </p:nvPr>
        </p:nvSpPr>
        <p:spPr>
          <a:xfrm>
            <a:off x="1303799" y="598575"/>
            <a:ext cx="7030502" cy="999299"/>
          </a:xfrm>
          <a:prstGeom prst="rect">
            <a:avLst/>
          </a:prstGeom>
        </p:spPr>
        <p:txBody>
          <a:bodyPr>
            <a:normAutofit fontScale="90000"/>
          </a:bodyPr>
          <a:lstStyle/>
          <a:p>
            <a:pPr algn="ctr" defTabSz="566927">
              <a:defRPr sz="1736" b="0">
                <a:latin typeface="Avenir Next Medium"/>
                <a:ea typeface="Avenir Next Medium"/>
                <a:cs typeface="Avenir Next Medium"/>
                <a:sym typeface="Avenir Next Medium"/>
              </a:defRPr>
            </a:pPr>
            <a:r>
              <a:rPr lang="en-US" dirty="0"/>
              <a:t>Key Takeaways</a:t>
            </a:r>
            <a:br>
              <a:rPr lang="en-US" dirty="0"/>
            </a:br>
            <a:r>
              <a:rPr lang="en-US" dirty="0"/>
              <a:t>FY </a:t>
            </a:r>
            <a:r>
              <a:rPr dirty="0"/>
              <a:t>202</a:t>
            </a:r>
            <a:r>
              <a:rPr lang="en-US" dirty="0"/>
              <a:t>4</a:t>
            </a:r>
            <a:r>
              <a:rPr dirty="0"/>
              <a:t> </a:t>
            </a:r>
            <a:r>
              <a:rPr lang="en-US" dirty="0"/>
              <a:t>Audit</a:t>
            </a:r>
            <a:br>
              <a:rPr dirty="0"/>
            </a:br>
            <a:r>
              <a:rPr sz="1488" dirty="0"/>
              <a:t>(Church and Nursery School)</a:t>
            </a:r>
            <a:br>
              <a:rPr sz="1488" dirty="0"/>
            </a:br>
            <a:endParaRPr sz="1488" dirty="0"/>
          </a:p>
        </p:txBody>
      </p:sp>
      <p:sp>
        <p:nvSpPr>
          <p:cNvPr id="288" name="Text Placeholder 2"/>
          <p:cNvSpPr txBox="1">
            <a:spLocks noGrp="1"/>
          </p:cNvSpPr>
          <p:nvPr>
            <p:ph type="body" sz="half" idx="1"/>
          </p:nvPr>
        </p:nvSpPr>
        <p:spPr>
          <a:xfrm>
            <a:off x="1303799" y="1597874"/>
            <a:ext cx="7030502" cy="2669326"/>
          </a:xfrm>
          <a:prstGeom prst="rect">
            <a:avLst/>
          </a:prstGeom>
        </p:spPr>
        <p:txBody>
          <a:bodyPr>
            <a:normAutofit fontScale="77500" lnSpcReduction="20000"/>
          </a:bodyPr>
          <a:lstStyle/>
          <a:p>
            <a:pPr marL="443484" indent="-301815" defTabSz="886968">
              <a:buSzPts val="1900"/>
              <a:defRPr sz="1940"/>
            </a:pPr>
            <a:r>
              <a:rPr lang="en-US" dirty="0"/>
              <a:t>The Fiscal Year (FY) ending June 30, 2024 audit (Audit) was conducted by Wegner CPAs (Auditors), a national firm that has extensive experience with religious organizations.</a:t>
            </a:r>
          </a:p>
          <a:p>
            <a:pPr marL="141669" indent="0" defTabSz="886968">
              <a:buSzPts val="1900"/>
              <a:buNone/>
              <a:defRPr sz="1940"/>
            </a:pPr>
            <a:endParaRPr lang="en-US" dirty="0"/>
          </a:p>
          <a:p>
            <a:pPr marL="443484" indent="-301815" defTabSz="886968">
              <a:buSzPts val="1900"/>
              <a:defRPr sz="1940"/>
            </a:pPr>
            <a:r>
              <a:rPr lang="en-US" dirty="0"/>
              <a:t>The </a:t>
            </a:r>
            <a:r>
              <a:rPr dirty="0"/>
              <a:t>Auditors gave our financial statements a clean (</a:t>
            </a:r>
            <a:r>
              <a:rPr lang="en-US" dirty="0"/>
              <a:t>Unmodified</a:t>
            </a:r>
            <a:r>
              <a:rPr dirty="0"/>
              <a:t>) opinion.</a:t>
            </a:r>
            <a:endParaRPr lang="en-US" dirty="0"/>
          </a:p>
          <a:p>
            <a:pPr marL="443484" indent="-301815" defTabSz="886968">
              <a:buSzPts val="1900"/>
              <a:defRPr sz="1940"/>
            </a:pPr>
            <a:endParaRPr dirty="0"/>
          </a:p>
          <a:p>
            <a:pPr marL="443484" indent="-301815" defTabSz="886968">
              <a:buSzPts val="1900"/>
              <a:defRPr sz="1940"/>
            </a:pPr>
            <a:r>
              <a:rPr dirty="0"/>
              <a:t>The audit was completed on time</a:t>
            </a:r>
            <a:r>
              <a:rPr lang="en-US" dirty="0"/>
              <a:t> and approved by the Finance Committee and the Vestry in October.</a:t>
            </a:r>
          </a:p>
          <a:p>
            <a:pPr marL="141669" indent="0" defTabSz="886968">
              <a:buSzPts val="1900"/>
              <a:buNone/>
              <a:defRPr sz="1940"/>
            </a:pPr>
            <a:endParaRPr lang="en-US" dirty="0"/>
          </a:p>
          <a:p>
            <a:pPr marL="443484" indent="-301815" defTabSz="886968">
              <a:buSzPts val="1900"/>
              <a:defRPr sz="1940"/>
            </a:pPr>
            <a:r>
              <a:rPr lang="en-US" dirty="0"/>
              <a:t>The Church and Nursery School had a combined increase in assets or surplus of $995,393.</a:t>
            </a:r>
            <a:r>
              <a:rPr dirty="0"/>
              <a:t> </a:t>
            </a:r>
            <a:endParaRPr lang="en-US" dirty="0"/>
          </a:p>
          <a:p>
            <a:pPr marL="443484" indent="-301815" defTabSz="886968">
              <a:buSzPts val="1900"/>
              <a:defRPr sz="1940"/>
            </a:pPr>
            <a:endParaRPr dirty="0"/>
          </a:p>
        </p:txBody>
      </p:sp>
      <p:sp>
        <p:nvSpPr>
          <p:cNvPr id="2" name="Slide Number Placeholder 1">
            <a:extLst>
              <a:ext uri="{FF2B5EF4-FFF2-40B4-BE49-F238E27FC236}">
                <a16:creationId xmlns:a16="http://schemas.microsoft.com/office/drawing/2014/main" id="{6813285B-C2BF-264D-AE25-3011D9218CEF}"/>
              </a:ext>
            </a:extLst>
          </p:cNvPr>
          <p:cNvSpPr>
            <a:spLocks noGrp="1"/>
          </p:cNvSpPr>
          <p:nvPr>
            <p:ph type="sldNum" sz="quarter" idx="2"/>
          </p:nvPr>
        </p:nvSpPr>
        <p:spPr/>
        <p:txBody>
          <a:bodyPr/>
          <a:lstStyle/>
          <a:p>
            <a:fld id="{86CB4B4D-7CA3-9044-876B-883B54F8677D}" type="slidenum">
              <a:rPr lang="en-US" smtClean="0"/>
              <a:t>4</a:t>
            </a:fld>
            <a:endParaRPr lang="en-US" dirty="0"/>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 name="Google Shape;322;p28"/>
          <p:cNvSpPr txBox="1">
            <a:spLocks noGrp="1"/>
          </p:cNvSpPr>
          <p:nvPr>
            <p:ph type="title"/>
          </p:nvPr>
        </p:nvSpPr>
        <p:spPr>
          <a:xfrm>
            <a:off x="1303799" y="146305"/>
            <a:ext cx="7030502" cy="747547"/>
          </a:xfrm>
          <a:prstGeom prst="rect">
            <a:avLst/>
          </a:prstGeom>
        </p:spPr>
        <p:txBody>
          <a:bodyPr>
            <a:normAutofit fontScale="90000"/>
          </a:bodyPr>
          <a:lstStyle/>
          <a:p>
            <a:pPr algn="ctr" defTabSz="749808">
              <a:defRPr sz="2296" b="0">
                <a:latin typeface="Avenir Next Medium"/>
                <a:ea typeface="Avenir Next Medium"/>
                <a:cs typeface="Avenir Next Medium"/>
                <a:sym typeface="Avenir Next Medium"/>
              </a:defRPr>
            </a:pPr>
            <a:r>
              <a:rPr dirty="0"/>
              <a:t>202</a:t>
            </a:r>
            <a:r>
              <a:rPr lang="en-US" dirty="0"/>
              <a:t>4</a:t>
            </a:r>
            <a:r>
              <a:rPr dirty="0"/>
              <a:t> Audit Highlights</a:t>
            </a:r>
            <a:br>
              <a:rPr dirty="0"/>
            </a:br>
            <a:r>
              <a:rPr sz="1476" dirty="0"/>
              <a:t>(Church and Nursery School</a:t>
            </a:r>
            <a:r>
              <a:rPr lang="en-US" sz="1476" dirty="0"/>
              <a:t>)</a:t>
            </a:r>
            <a:endParaRPr sz="1476" dirty="0"/>
          </a:p>
        </p:txBody>
      </p:sp>
      <p:graphicFrame>
        <p:nvGraphicFramePr>
          <p:cNvPr id="3" name="Table 2">
            <a:extLst>
              <a:ext uri="{FF2B5EF4-FFF2-40B4-BE49-F238E27FC236}">
                <a16:creationId xmlns:a16="http://schemas.microsoft.com/office/drawing/2014/main" id="{1CCCD461-E060-5E49-A9B4-1521C127E853}"/>
              </a:ext>
            </a:extLst>
          </p:cNvPr>
          <p:cNvGraphicFramePr>
            <a:graphicFrameLocks noGrp="1"/>
          </p:cNvGraphicFramePr>
          <p:nvPr>
            <p:extLst>
              <p:ext uri="{D42A27DB-BD31-4B8C-83A1-F6EECF244321}">
                <p14:modId xmlns:p14="http://schemas.microsoft.com/office/powerpoint/2010/main" val="841837024"/>
              </p:ext>
            </p:extLst>
          </p:nvPr>
        </p:nvGraphicFramePr>
        <p:xfrm>
          <a:off x="1949958" y="893853"/>
          <a:ext cx="5244084" cy="3945273"/>
        </p:xfrm>
        <a:graphic>
          <a:graphicData uri="http://schemas.openxmlformats.org/drawingml/2006/table">
            <a:tbl>
              <a:tblPr/>
              <a:tblGrid>
                <a:gridCol w="2738061">
                  <a:extLst>
                    <a:ext uri="{9D8B030D-6E8A-4147-A177-3AD203B41FA5}">
                      <a16:colId xmlns:a16="http://schemas.microsoft.com/office/drawing/2014/main" val="757548448"/>
                    </a:ext>
                  </a:extLst>
                </a:gridCol>
                <a:gridCol w="1067380">
                  <a:extLst>
                    <a:ext uri="{9D8B030D-6E8A-4147-A177-3AD203B41FA5}">
                      <a16:colId xmlns:a16="http://schemas.microsoft.com/office/drawing/2014/main" val="1721480059"/>
                    </a:ext>
                  </a:extLst>
                </a:gridCol>
                <a:gridCol w="406069">
                  <a:extLst>
                    <a:ext uri="{9D8B030D-6E8A-4147-A177-3AD203B41FA5}">
                      <a16:colId xmlns:a16="http://schemas.microsoft.com/office/drawing/2014/main" val="1349559001"/>
                    </a:ext>
                  </a:extLst>
                </a:gridCol>
                <a:gridCol w="1032574">
                  <a:extLst>
                    <a:ext uri="{9D8B030D-6E8A-4147-A177-3AD203B41FA5}">
                      <a16:colId xmlns:a16="http://schemas.microsoft.com/office/drawing/2014/main" val="711451477"/>
                    </a:ext>
                  </a:extLst>
                </a:gridCol>
              </a:tblGrid>
              <a:tr h="209483">
                <a:tc>
                  <a:txBody>
                    <a:bodyPr/>
                    <a:lstStyle/>
                    <a:p>
                      <a:pPr algn="l" fontAlgn="b"/>
                      <a:r>
                        <a:rPr lang="en-US" sz="1100" b="0" i="0" u="none" strike="noStrike" dirty="0">
                          <a:solidFill>
                            <a:srgbClr val="000000"/>
                          </a:solidFill>
                          <a:effectLst/>
                          <a:latin typeface="Times New Roman" panose="02020603050405020304" pitchFamily="18" charset="0"/>
                        </a:rPr>
                        <a:t> </a:t>
                      </a:r>
                    </a:p>
                  </a:txBody>
                  <a:tcPr marL="6979" marR="6979" marT="6979" marB="0" anchor="b">
                    <a:lnL>
                      <a:noFill/>
                    </a:lnL>
                    <a:lnR>
                      <a:noFill/>
                    </a:lnR>
                    <a:lnT>
                      <a:noFill/>
                    </a:lnT>
                    <a:lnB>
                      <a:noFill/>
                    </a:lnB>
                  </a:tcPr>
                </a:tc>
                <a:tc>
                  <a:txBody>
                    <a:bodyPr/>
                    <a:lstStyle/>
                    <a:p>
                      <a:pPr algn="ctr" fontAlgn="b"/>
                      <a:r>
                        <a:rPr lang="en-US" sz="1100" b="0" i="0" u="none" strike="noStrike" dirty="0">
                          <a:solidFill>
                            <a:srgbClr val="000000"/>
                          </a:solidFill>
                          <a:effectLst/>
                          <a:latin typeface="Times New Roman" panose="02020603050405020304" pitchFamily="18" charset="0"/>
                        </a:rPr>
                        <a:t>2023</a:t>
                      </a:r>
                    </a:p>
                  </a:txBody>
                  <a:tcPr marL="6979" marR="6979" marT="6979" marB="0" anchor="b">
                    <a:lnL>
                      <a:noFill/>
                    </a:lnL>
                    <a:lnR>
                      <a:noFill/>
                    </a:lnR>
                    <a:lnT>
                      <a:noFill/>
                    </a:lnT>
                    <a:lnB>
                      <a:noFill/>
                    </a:lnB>
                  </a:tcPr>
                </a:tc>
                <a:tc>
                  <a:txBody>
                    <a:bodyPr/>
                    <a:lstStyle/>
                    <a:p>
                      <a:pPr algn="ctr" fontAlgn="b"/>
                      <a:endParaRPr lang="en-US" sz="1100" b="0" i="0" u="none" strike="noStrike" dirty="0">
                        <a:solidFill>
                          <a:srgbClr val="000000"/>
                        </a:solidFill>
                        <a:effectLst/>
                        <a:latin typeface="Times New Roman" panose="02020603050405020304" pitchFamily="18" charset="0"/>
                      </a:endParaRPr>
                    </a:p>
                  </a:txBody>
                  <a:tcPr marL="6979" marR="6979" marT="6979" marB="0" anchor="b">
                    <a:lnL>
                      <a:noFill/>
                    </a:lnL>
                    <a:lnR>
                      <a:noFill/>
                    </a:lnR>
                    <a:lnT>
                      <a:noFill/>
                    </a:lnT>
                    <a:lnB>
                      <a:noFill/>
                    </a:lnB>
                  </a:tcPr>
                </a:tc>
                <a:tc>
                  <a:txBody>
                    <a:bodyPr/>
                    <a:lstStyle/>
                    <a:p>
                      <a:pPr algn="ctr" fontAlgn="b"/>
                      <a:r>
                        <a:rPr lang="en-US" sz="1100" b="0" i="0" u="none" strike="noStrike" dirty="0">
                          <a:solidFill>
                            <a:srgbClr val="000000"/>
                          </a:solidFill>
                          <a:effectLst/>
                          <a:latin typeface="Times New Roman" panose="02020603050405020304" pitchFamily="18" charset="0"/>
                        </a:rPr>
                        <a:t>2024</a:t>
                      </a:r>
                    </a:p>
                  </a:txBody>
                  <a:tcPr marL="6979" marR="6979" marT="6979" marB="0" anchor="b">
                    <a:lnL>
                      <a:noFill/>
                    </a:lnL>
                    <a:lnR>
                      <a:noFill/>
                    </a:lnR>
                    <a:lnT>
                      <a:noFill/>
                    </a:lnT>
                    <a:lnB>
                      <a:noFill/>
                    </a:lnB>
                  </a:tcPr>
                </a:tc>
                <a:extLst>
                  <a:ext uri="{0D108BD9-81ED-4DB2-BD59-A6C34878D82A}">
                    <a16:rowId xmlns:a16="http://schemas.microsoft.com/office/drawing/2014/main" val="991315889"/>
                  </a:ext>
                </a:extLst>
              </a:tr>
              <a:tr h="209483">
                <a:tc>
                  <a:txBody>
                    <a:bodyPr/>
                    <a:lstStyle/>
                    <a:p>
                      <a:pPr algn="l" fontAlgn="b"/>
                      <a:r>
                        <a:rPr lang="en-US" sz="1100" b="0" i="0" u="none" strike="noStrike" dirty="0">
                          <a:solidFill>
                            <a:srgbClr val="000000"/>
                          </a:solidFill>
                          <a:effectLst/>
                          <a:latin typeface="Times New Roman" panose="02020603050405020304" pitchFamily="18" charset="0"/>
                        </a:rPr>
                        <a:t> </a:t>
                      </a:r>
                    </a:p>
                  </a:txBody>
                  <a:tcPr marL="6979" marR="6979" marT="6979"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Times New Roman" panose="02020603050405020304" pitchFamily="18" charset="0"/>
                      </a:endParaRPr>
                    </a:p>
                  </a:txBody>
                  <a:tcPr marL="6979" marR="6979" marT="6979"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Times New Roman" panose="02020603050405020304" pitchFamily="18" charset="0"/>
                      </a:endParaRPr>
                    </a:p>
                  </a:txBody>
                  <a:tcPr marL="6979" marR="6979" marT="6979"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Times New Roman" panose="02020603050405020304" pitchFamily="18" charset="0"/>
                      </a:endParaRPr>
                    </a:p>
                  </a:txBody>
                  <a:tcPr marL="6979" marR="6979" marT="6979" marB="0" anchor="b">
                    <a:lnL>
                      <a:noFill/>
                    </a:lnL>
                    <a:lnR>
                      <a:noFill/>
                    </a:lnR>
                    <a:lnT>
                      <a:noFill/>
                    </a:lnT>
                    <a:lnB>
                      <a:noFill/>
                    </a:lnB>
                  </a:tcPr>
                </a:tc>
                <a:extLst>
                  <a:ext uri="{0D108BD9-81ED-4DB2-BD59-A6C34878D82A}">
                    <a16:rowId xmlns:a16="http://schemas.microsoft.com/office/drawing/2014/main" val="4048953544"/>
                  </a:ext>
                </a:extLst>
              </a:tr>
              <a:tr h="209483">
                <a:tc>
                  <a:txBody>
                    <a:bodyPr/>
                    <a:lstStyle/>
                    <a:p>
                      <a:pPr algn="l" fontAlgn="b"/>
                      <a:r>
                        <a:rPr lang="en-US" sz="1100" b="1" i="0" u="none" strike="noStrike" dirty="0">
                          <a:solidFill>
                            <a:srgbClr val="000000"/>
                          </a:solidFill>
                          <a:effectLst/>
                          <a:latin typeface="Times New Roman" panose="02020603050405020304" pitchFamily="18" charset="0"/>
                        </a:rPr>
                        <a:t>  Assets</a:t>
                      </a:r>
                    </a:p>
                  </a:txBody>
                  <a:tcPr marL="6979" marR="6979" marT="6979"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a:t>
                      </a:r>
                    </a:p>
                  </a:txBody>
                  <a:tcPr marL="6979" marR="6979" marT="6979"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Times New Roman" panose="02020603050405020304" pitchFamily="18" charset="0"/>
                      </a:endParaRPr>
                    </a:p>
                  </a:txBody>
                  <a:tcPr marL="6979" marR="6979" marT="6979"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a:t>
                      </a:r>
                    </a:p>
                  </a:txBody>
                  <a:tcPr marL="6979" marR="6979" marT="6979" marB="0" anchor="b">
                    <a:lnL>
                      <a:noFill/>
                    </a:lnL>
                    <a:lnR>
                      <a:noFill/>
                    </a:lnR>
                    <a:lnT>
                      <a:noFill/>
                    </a:lnT>
                    <a:lnB>
                      <a:noFill/>
                    </a:lnB>
                  </a:tcPr>
                </a:tc>
                <a:extLst>
                  <a:ext uri="{0D108BD9-81ED-4DB2-BD59-A6C34878D82A}">
                    <a16:rowId xmlns:a16="http://schemas.microsoft.com/office/drawing/2014/main" val="831730734"/>
                  </a:ext>
                </a:extLst>
              </a:tr>
              <a:tr h="209483">
                <a:tc>
                  <a:txBody>
                    <a:bodyPr/>
                    <a:lstStyle/>
                    <a:p>
                      <a:pPr algn="l" fontAlgn="b"/>
                      <a:r>
                        <a:rPr lang="en-US" sz="1100" b="0" i="0" u="none" strike="noStrike" dirty="0">
                          <a:solidFill>
                            <a:srgbClr val="000000"/>
                          </a:solidFill>
                          <a:effectLst/>
                          <a:latin typeface="Times New Roman" panose="02020603050405020304" pitchFamily="18" charset="0"/>
                        </a:rPr>
                        <a:t>     Cash and Investments</a:t>
                      </a:r>
                    </a:p>
                  </a:txBody>
                  <a:tcPr marL="6979" marR="6979" marT="6979"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         4,916,270 </a:t>
                      </a:r>
                    </a:p>
                  </a:txBody>
                  <a:tcPr marL="6979" marR="6979" marT="6979"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Times New Roman" panose="02020603050405020304" pitchFamily="18" charset="0"/>
                      </a:endParaRPr>
                    </a:p>
                  </a:txBody>
                  <a:tcPr marL="6979" marR="6979" marT="6979"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        5,454,463 </a:t>
                      </a:r>
                    </a:p>
                  </a:txBody>
                  <a:tcPr marL="6979" marR="6979" marT="6979" marB="0" anchor="b">
                    <a:lnL>
                      <a:noFill/>
                    </a:lnL>
                    <a:lnR>
                      <a:noFill/>
                    </a:lnR>
                    <a:lnT>
                      <a:noFill/>
                    </a:lnT>
                    <a:lnB>
                      <a:noFill/>
                    </a:lnB>
                  </a:tcPr>
                </a:tc>
                <a:extLst>
                  <a:ext uri="{0D108BD9-81ED-4DB2-BD59-A6C34878D82A}">
                    <a16:rowId xmlns:a16="http://schemas.microsoft.com/office/drawing/2014/main" val="332978059"/>
                  </a:ext>
                </a:extLst>
              </a:tr>
              <a:tr h="209483">
                <a:tc>
                  <a:txBody>
                    <a:bodyPr/>
                    <a:lstStyle/>
                    <a:p>
                      <a:pPr algn="l" fontAlgn="b"/>
                      <a:r>
                        <a:rPr lang="en-US" sz="1100" b="0" i="0" u="none" strike="noStrike" dirty="0">
                          <a:solidFill>
                            <a:srgbClr val="000000"/>
                          </a:solidFill>
                          <a:effectLst/>
                          <a:latin typeface="Times New Roman" panose="02020603050405020304" pitchFamily="18" charset="0"/>
                        </a:rPr>
                        <a:t>     Contribution receivable, net</a:t>
                      </a:r>
                    </a:p>
                  </a:txBody>
                  <a:tcPr marL="6979" marR="6979" marT="6979"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         2,678,452 </a:t>
                      </a:r>
                    </a:p>
                  </a:txBody>
                  <a:tcPr marL="6979" marR="6979" marT="6979"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Times New Roman" panose="02020603050405020304" pitchFamily="18" charset="0"/>
                      </a:endParaRPr>
                    </a:p>
                  </a:txBody>
                  <a:tcPr marL="6979" marR="6979" marT="6979"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        2,035,988 </a:t>
                      </a:r>
                    </a:p>
                  </a:txBody>
                  <a:tcPr marL="6979" marR="6979" marT="6979" marB="0" anchor="b">
                    <a:lnL>
                      <a:noFill/>
                    </a:lnL>
                    <a:lnR>
                      <a:noFill/>
                    </a:lnR>
                    <a:lnT>
                      <a:noFill/>
                    </a:lnT>
                    <a:lnB>
                      <a:noFill/>
                    </a:lnB>
                  </a:tcPr>
                </a:tc>
                <a:extLst>
                  <a:ext uri="{0D108BD9-81ED-4DB2-BD59-A6C34878D82A}">
                    <a16:rowId xmlns:a16="http://schemas.microsoft.com/office/drawing/2014/main" val="1214295843"/>
                  </a:ext>
                </a:extLst>
              </a:tr>
              <a:tr h="209483">
                <a:tc>
                  <a:txBody>
                    <a:bodyPr/>
                    <a:lstStyle/>
                    <a:p>
                      <a:pPr algn="l" fontAlgn="b"/>
                      <a:r>
                        <a:rPr lang="en-US" sz="1100" b="0" i="0" u="none" strike="noStrike" dirty="0">
                          <a:solidFill>
                            <a:srgbClr val="000000"/>
                          </a:solidFill>
                          <a:effectLst/>
                          <a:latin typeface="Times New Roman" panose="02020603050405020304" pitchFamily="18" charset="0"/>
                        </a:rPr>
                        <a:t>     Property and equipment, net</a:t>
                      </a:r>
                    </a:p>
                  </a:txBody>
                  <a:tcPr marL="6979" marR="6979" marT="6979"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         8,701,369 </a:t>
                      </a:r>
                    </a:p>
                  </a:txBody>
                  <a:tcPr marL="6979" marR="6979" marT="6979"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Times New Roman" panose="02020603050405020304" pitchFamily="18" charset="0"/>
                      </a:endParaRPr>
                    </a:p>
                  </a:txBody>
                  <a:tcPr marL="6979" marR="6979" marT="6979"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        8,639,036 </a:t>
                      </a:r>
                    </a:p>
                  </a:txBody>
                  <a:tcPr marL="6979" marR="6979" marT="6979" marB="0" anchor="b">
                    <a:lnL>
                      <a:noFill/>
                    </a:lnL>
                    <a:lnR>
                      <a:noFill/>
                    </a:lnR>
                    <a:lnT>
                      <a:noFill/>
                    </a:lnT>
                    <a:lnB>
                      <a:noFill/>
                    </a:lnB>
                  </a:tcPr>
                </a:tc>
                <a:extLst>
                  <a:ext uri="{0D108BD9-81ED-4DB2-BD59-A6C34878D82A}">
                    <a16:rowId xmlns:a16="http://schemas.microsoft.com/office/drawing/2014/main" val="4123829109"/>
                  </a:ext>
                </a:extLst>
              </a:tr>
              <a:tr h="209483">
                <a:tc>
                  <a:txBody>
                    <a:bodyPr/>
                    <a:lstStyle/>
                    <a:p>
                      <a:pPr algn="l" fontAlgn="b"/>
                      <a:r>
                        <a:rPr lang="en-US" sz="1100" b="0" i="0" u="none" strike="noStrike" dirty="0">
                          <a:solidFill>
                            <a:srgbClr val="000000"/>
                          </a:solidFill>
                          <a:effectLst/>
                          <a:latin typeface="Times New Roman" panose="02020603050405020304" pitchFamily="18" charset="0"/>
                        </a:rPr>
                        <a:t>     ERC receivable</a:t>
                      </a:r>
                    </a:p>
                  </a:txBody>
                  <a:tcPr marL="6979" marR="6979" marT="6979"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                      -   </a:t>
                      </a:r>
                    </a:p>
                  </a:txBody>
                  <a:tcPr marL="6979" marR="6979" marT="6979"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Times New Roman" panose="02020603050405020304" pitchFamily="18" charset="0"/>
                      </a:endParaRPr>
                    </a:p>
                  </a:txBody>
                  <a:tcPr marL="6979" marR="6979" marT="6979"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           552,676 </a:t>
                      </a:r>
                    </a:p>
                  </a:txBody>
                  <a:tcPr marL="6979" marR="6979" marT="6979" marB="0" anchor="b">
                    <a:lnL>
                      <a:noFill/>
                    </a:lnL>
                    <a:lnR>
                      <a:noFill/>
                    </a:lnR>
                    <a:lnT>
                      <a:noFill/>
                    </a:lnT>
                    <a:lnB>
                      <a:noFill/>
                    </a:lnB>
                  </a:tcPr>
                </a:tc>
                <a:extLst>
                  <a:ext uri="{0D108BD9-81ED-4DB2-BD59-A6C34878D82A}">
                    <a16:rowId xmlns:a16="http://schemas.microsoft.com/office/drawing/2014/main" val="1150603237"/>
                  </a:ext>
                </a:extLst>
              </a:tr>
              <a:tr h="209483">
                <a:tc>
                  <a:txBody>
                    <a:bodyPr/>
                    <a:lstStyle/>
                    <a:p>
                      <a:pPr algn="l" fontAlgn="b"/>
                      <a:r>
                        <a:rPr lang="en-US" sz="1100" b="0" i="0" u="none" strike="noStrike" dirty="0">
                          <a:solidFill>
                            <a:srgbClr val="000000"/>
                          </a:solidFill>
                          <a:effectLst/>
                          <a:latin typeface="Times New Roman" panose="02020603050405020304" pitchFamily="18" charset="0"/>
                        </a:rPr>
                        <a:t>     Other Assets</a:t>
                      </a:r>
                    </a:p>
                  </a:txBody>
                  <a:tcPr marL="6979" marR="6979" marT="6979"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              60,363 </a:t>
                      </a:r>
                    </a:p>
                  </a:txBody>
                  <a:tcPr marL="6979" marR="6979" marT="69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effectLst/>
                        <a:latin typeface="Times New Roman" panose="02020603050405020304" pitchFamily="18" charset="0"/>
                      </a:endParaRPr>
                    </a:p>
                  </a:txBody>
                  <a:tcPr marL="6979" marR="6979" marT="6979"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             96,610 </a:t>
                      </a:r>
                    </a:p>
                  </a:txBody>
                  <a:tcPr marL="6979" marR="6979" marT="6979"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958059"/>
                  </a:ext>
                </a:extLst>
              </a:tr>
              <a:tr h="209483">
                <a:tc>
                  <a:txBody>
                    <a:bodyPr/>
                    <a:lstStyle/>
                    <a:p>
                      <a:pPr algn="l" fontAlgn="b"/>
                      <a:endParaRPr lang="en-US" sz="1100" b="0" i="0" u="none" strike="noStrike" dirty="0">
                        <a:solidFill>
                          <a:srgbClr val="000000"/>
                        </a:solidFill>
                        <a:effectLst/>
                        <a:latin typeface="Times New Roman" panose="02020603050405020304" pitchFamily="18" charset="0"/>
                      </a:endParaRPr>
                    </a:p>
                  </a:txBody>
                  <a:tcPr marL="6979" marR="6979" marT="6979"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Times New Roman" panose="02020603050405020304" pitchFamily="18" charset="0"/>
                      </a:endParaRPr>
                    </a:p>
                  </a:txBody>
                  <a:tcPr marL="6979" marR="6979" marT="697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effectLst/>
                        <a:latin typeface="Times New Roman" panose="02020603050405020304" pitchFamily="18" charset="0"/>
                      </a:endParaRPr>
                    </a:p>
                  </a:txBody>
                  <a:tcPr marL="6979" marR="6979" marT="6979"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Times New Roman" panose="02020603050405020304" pitchFamily="18" charset="0"/>
                      </a:endParaRPr>
                    </a:p>
                  </a:txBody>
                  <a:tcPr marL="6979" marR="6979" marT="6979"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178050388"/>
                  </a:ext>
                </a:extLst>
              </a:tr>
              <a:tr h="216468">
                <a:tc>
                  <a:txBody>
                    <a:bodyPr/>
                    <a:lstStyle/>
                    <a:p>
                      <a:pPr algn="l" fontAlgn="b"/>
                      <a:r>
                        <a:rPr lang="en-US" sz="1100" b="1" i="0" u="none" strike="noStrike" dirty="0">
                          <a:solidFill>
                            <a:srgbClr val="000000"/>
                          </a:solidFill>
                          <a:effectLst/>
                          <a:latin typeface="Times New Roman" panose="02020603050405020304" pitchFamily="18" charset="0"/>
                        </a:rPr>
                        <a:t>Total Assets</a:t>
                      </a:r>
                    </a:p>
                  </a:txBody>
                  <a:tcPr marL="6979" marR="6979" marT="6979" marB="0" anchor="b">
                    <a:lnL>
                      <a:noFill/>
                    </a:lnL>
                    <a:lnR>
                      <a:noFill/>
                    </a:lnR>
                    <a:lnT>
                      <a:noFill/>
                    </a:lnT>
                    <a:lnB>
                      <a:noFill/>
                    </a:lnB>
                  </a:tcPr>
                </a:tc>
                <a:tc>
                  <a:txBody>
                    <a:bodyPr/>
                    <a:lstStyle/>
                    <a:p>
                      <a:pPr algn="l" fontAlgn="b"/>
                      <a:r>
                        <a:rPr lang="en-US" sz="1100" b="1" i="0" u="none" strike="noStrike" dirty="0">
                          <a:solidFill>
                            <a:srgbClr val="000000"/>
                          </a:solidFill>
                          <a:effectLst/>
                          <a:latin typeface="Times New Roman" panose="02020603050405020304" pitchFamily="18" charset="0"/>
                        </a:rPr>
                        <a:t> $       16,356,454 </a:t>
                      </a:r>
                    </a:p>
                  </a:txBody>
                  <a:tcPr marL="6979" marR="6979" marT="6979"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1" i="0" u="none" strike="noStrike" dirty="0">
                        <a:solidFill>
                          <a:srgbClr val="000000"/>
                        </a:solidFill>
                        <a:effectLst/>
                        <a:latin typeface="Times New Roman" panose="02020603050405020304" pitchFamily="18" charset="0"/>
                      </a:endParaRPr>
                    </a:p>
                  </a:txBody>
                  <a:tcPr marL="6979" marR="6979" marT="6979" marB="0" anchor="b">
                    <a:lnL>
                      <a:noFill/>
                    </a:lnL>
                    <a:lnR>
                      <a:noFill/>
                    </a:lnR>
                    <a:lnT>
                      <a:noFill/>
                    </a:lnT>
                    <a:lnB>
                      <a:noFill/>
                    </a:lnB>
                  </a:tcPr>
                </a:tc>
                <a:tc>
                  <a:txBody>
                    <a:bodyPr/>
                    <a:lstStyle/>
                    <a:p>
                      <a:pPr algn="l" fontAlgn="b"/>
                      <a:r>
                        <a:rPr lang="en-US" sz="1100" b="1" i="0" u="none" strike="noStrike" dirty="0">
                          <a:solidFill>
                            <a:srgbClr val="000000"/>
                          </a:solidFill>
                          <a:effectLst/>
                          <a:latin typeface="Times New Roman" panose="02020603050405020304" pitchFamily="18" charset="0"/>
                        </a:rPr>
                        <a:t> $      16,778,773 </a:t>
                      </a:r>
                    </a:p>
                  </a:txBody>
                  <a:tcPr marL="6979" marR="6979" marT="6979" marB="0" anchor="b">
                    <a:lnL>
                      <a:noFill/>
                    </a:lnL>
                    <a:lnR>
                      <a:noFill/>
                    </a:lnR>
                    <a:lnT>
                      <a:noFill/>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579068372"/>
                  </a:ext>
                </a:extLst>
              </a:tr>
              <a:tr h="188535">
                <a:tc>
                  <a:txBody>
                    <a:bodyPr/>
                    <a:lstStyle/>
                    <a:p>
                      <a:pPr algn="l" fontAlgn="b"/>
                      <a:endParaRPr lang="en-US" sz="1100" b="0" i="0" u="none" strike="noStrike" dirty="0">
                        <a:solidFill>
                          <a:srgbClr val="000000"/>
                        </a:solidFill>
                        <a:effectLst/>
                        <a:latin typeface="Calibri" panose="020F0502020204030204" pitchFamily="34" charset="0"/>
                      </a:endParaRPr>
                    </a:p>
                  </a:txBody>
                  <a:tcPr marL="6979" marR="6979" marT="6979"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979" marR="6979" marT="6979"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979" marR="6979" marT="6979"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979" marR="6979" marT="6979" marB="0" anchor="b">
                    <a:lnL>
                      <a:noFill/>
                    </a:lnL>
                    <a:lnR>
                      <a:noFill/>
                    </a:lnR>
                    <a:lnT w="25400" cap="flat" cmpd="dbl"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868394737"/>
                  </a:ext>
                </a:extLst>
              </a:tr>
              <a:tr h="181553">
                <a:tc>
                  <a:txBody>
                    <a:bodyPr/>
                    <a:lstStyle/>
                    <a:p>
                      <a:pPr algn="l" fontAlgn="b"/>
                      <a:r>
                        <a:rPr lang="en-US" sz="1100" b="1" i="0" u="none" strike="noStrike" dirty="0">
                          <a:solidFill>
                            <a:srgbClr val="000000"/>
                          </a:solidFill>
                          <a:effectLst/>
                          <a:latin typeface="Times New Roman" panose="02020603050405020304" pitchFamily="18" charset="0"/>
                        </a:rPr>
                        <a:t>  Liabilities and Net Assets</a:t>
                      </a:r>
                    </a:p>
                  </a:txBody>
                  <a:tcPr marL="6979" marR="6979" marT="6979"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979" marR="6979" marT="6979"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979" marR="6979" marT="6979"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979" marR="6979" marT="6979" marB="0" anchor="b">
                    <a:lnL>
                      <a:noFill/>
                    </a:lnL>
                    <a:lnR>
                      <a:noFill/>
                    </a:lnR>
                    <a:lnT>
                      <a:noFill/>
                    </a:lnT>
                    <a:lnB>
                      <a:noFill/>
                    </a:lnB>
                  </a:tcPr>
                </a:tc>
                <a:extLst>
                  <a:ext uri="{0D108BD9-81ED-4DB2-BD59-A6C34878D82A}">
                    <a16:rowId xmlns:a16="http://schemas.microsoft.com/office/drawing/2014/main" val="668484224"/>
                  </a:ext>
                </a:extLst>
              </a:tr>
              <a:tr h="181553">
                <a:tc>
                  <a:txBody>
                    <a:bodyPr/>
                    <a:lstStyle/>
                    <a:p>
                      <a:pPr algn="l" fontAlgn="b"/>
                      <a:r>
                        <a:rPr lang="en-US" sz="1100" b="0" i="0" u="none" strike="noStrike" dirty="0">
                          <a:solidFill>
                            <a:srgbClr val="000000"/>
                          </a:solidFill>
                          <a:effectLst/>
                          <a:latin typeface="Times New Roman" panose="02020603050405020304" pitchFamily="18" charset="0"/>
                        </a:rPr>
                        <a:t>     Accounts payable and other</a:t>
                      </a:r>
                    </a:p>
                  </a:txBody>
                  <a:tcPr marL="6979" marR="6979" marT="6979"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         1,418,185 </a:t>
                      </a:r>
                    </a:p>
                  </a:txBody>
                  <a:tcPr marL="6979" marR="6979" marT="6979"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979" marR="6979" marT="6979"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        1,488,106 </a:t>
                      </a:r>
                    </a:p>
                  </a:txBody>
                  <a:tcPr marL="6979" marR="6979" marT="6979" marB="0" anchor="b">
                    <a:lnL>
                      <a:noFill/>
                    </a:lnL>
                    <a:lnR>
                      <a:noFill/>
                    </a:lnR>
                    <a:lnT>
                      <a:noFill/>
                    </a:lnT>
                    <a:lnB>
                      <a:noFill/>
                    </a:lnB>
                  </a:tcPr>
                </a:tc>
                <a:extLst>
                  <a:ext uri="{0D108BD9-81ED-4DB2-BD59-A6C34878D82A}">
                    <a16:rowId xmlns:a16="http://schemas.microsoft.com/office/drawing/2014/main" val="1854417167"/>
                  </a:ext>
                </a:extLst>
              </a:tr>
              <a:tr h="181553">
                <a:tc>
                  <a:txBody>
                    <a:bodyPr/>
                    <a:lstStyle/>
                    <a:p>
                      <a:pPr algn="l" fontAlgn="b"/>
                      <a:r>
                        <a:rPr lang="en-US" sz="1100" b="0" i="0" u="none" strike="noStrike" dirty="0">
                          <a:solidFill>
                            <a:srgbClr val="000000"/>
                          </a:solidFill>
                          <a:effectLst/>
                          <a:latin typeface="Times New Roman" panose="02020603050405020304" pitchFamily="18" charset="0"/>
                        </a:rPr>
                        <a:t>     Notes payable</a:t>
                      </a:r>
                    </a:p>
                  </a:txBody>
                  <a:tcPr marL="6979" marR="6979" marT="6979"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         2,010,012 </a:t>
                      </a:r>
                    </a:p>
                  </a:txBody>
                  <a:tcPr marL="6979" marR="6979" marT="69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979" marR="6979" marT="6979"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        1,367,017 </a:t>
                      </a:r>
                    </a:p>
                  </a:txBody>
                  <a:tcPr marL="6979" marR="6979" marT="6979"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9994949"/>
                  </a:ext>
                </a:extLst>
              </a:tr>
              <a:tr h="181553">
                <a:tc>
                  <a:txBody>
                    <a:bodyPr/>
                    <a:lstStyle/>
                    <a:p>
                      <a:pPr algn="l" fontAlgn="b"/>
                      <a:endParaRPr lang="en-US" sz="1100" b="0" i="0" u="none" strike="noStrike" dirty="0">
                        <a:solidFill>
                          <a:srgbClr val="000000"/>
                        </a:solidFill>
                        <a:effectLst/>
                        <a:latin typeface="Calibri" panose="020F0502020204030204" pitchFamily="34" charset="0"/>
                      </a:endParaRPr>
                    </a:p>
                  </a:txBody>
                  <a:tcPr marL="6979" marR="6979" marT="6979"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979" marR="6979" marT="697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979" marR="6979" marT="6979"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979" marR="6979" marT="6979"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836076425"/>
                  </a:ext>
                </a:extLst>
              </a:tr>
              <a:tr h="188535">
                <a:tc>
                  <a:txBody>
                    <a:bodyPr/>
                    <a:lstStyle/>
                    <a:p>
                      <a:pPr algn="l" fontAlgn="b"/>
                      <a:r>
                        <a:rPr lang="en-US" sz="1100" b="1" i="0" u="none" strike="noStrike" dirty="0">
                          <a:solidFill>
                            <a:srgbClr val="000000"/>
                          </a:solidFill>
                          <a:effectLst/>
                          <a:latin typeface="Times New Roman" panose="02020603050405020304" pitchFamily="18" charset="0"/>
                        </a:rPr>
                        <a:t>Total Liabilities</a:t>
                      </a:r>
                    </a:p>
                  </a:txBody>
                  <a:tcPr marL="6979" marR="6979" marT="6979"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         3,428,197 </a:t>
                      </a:r>
                    </a:p>
                  </a:txBody>
                  <a:tcPr marL="6979" marR="6979" marT="6979"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979" marR="6979" marT="6979"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        2,855,123 </a:t>
                      </a:r>
                    </a:p>
                  </a:txBody>
                  <a:tcPr marL="6979" marR="6979" marT="6979" marB="0" anchor="b">
                    <a:lnL>
                      <a:noFill/>
                    </a:lnL>
                    <a:lnR>
                      <a:noFill/>
                    </a:lnR>
                    <a:lnT>
                      <a:noFill/>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1016155462"/>
                  </a:ext>
                </a:extLst>
              </a:tr>
              <a:tr h="188535">
                <a:tc>
                  <a:txBody>
                    <a:bodyPr/>
                    <a:lstStyle/>
                    <a:p>
                      <a:pPr algn="l" fontAlgn="b"/>
                      <a:endParaRPr lang="en-US" sz="1100" b="0" i="0" u="none" strike="noStrike" dirty="0">
                        <a:solidFill>
                          <a:srgbClr val="000000"/>
                        </a:solidFill>
                        <a:effectLst/>
                        <a:latin typeface="Calibri" panose="020F0502020204030204" pitchFamily="34" charset="0"/>
                      </a:endParaRPr>
                    </a:p>
                  </a:txBody>
                  <a:tcPr marL="6979" marR="6979" marT="6979"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979" marR="6979" marT="6979"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979" marR="6979" marT="6979"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979" marR="6979" marT="6979" marB="0" anchor="b">
                    <a:lnL>
                      <a:noFill/>
                    </a:lnL>
                    <a:lnR>
                      <a:noFill/>
                    </a:lnR>
                    <a:lnT w="25400" cap="flat" cmpd="dbl"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312847614"/>
                  </a:ext>
                </a:extLst>
              </a:tr>
              <a:tr h="181553">
                <a:tc>
                  <a:txBody>
                    <a:bodyPr/>
                    <a:lstStyle/>
                    <a:p>
                      <a:pPr algn="l" fontAlgn="b"/>
                      <a:endParaRPr lang="en-US" sz="1100" b="0" i="0" u="none" strike="noStrike" dirty="0">
                        <a:solidFill>
                          <a:srgbClr val="000000"/>
                        </a:solidFill>
                        <a:effectLst/>
                        <a:latin typeface="Calibri" panose="020F0502020204030204" pitchFamily="34" charset="0"/>
                      </a:endParaRPr>
                    </a:p>
                  </a:txBody>
                  <a:tcPr marL="6979" marR="6979" marT="6979"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979" marR="6979" marT="6979"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979" marR="6979" marT="6979"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979" marR="6979" marT="6979" marB="0" anchor="b">
                    <a:lnL>
                      <a:noFill/>
                    </a:lnL>
                    <a:lnR>
                      <a:noFill/>
                    </a:lnR>
                    <a:lnT>
                      <a:noFill/>
                    </a:lnT>
                    <a:lnB>
                      <a:noFill/>
                    </a:lnB>
                  </a:tcPr>
                </a:tc>
                <a:extLst>
                  <a:ext uri="{0D108BD9-81ED-4DB2-BD59-A6C34878D82A}">
                    <a16:rowId xmlns:a16="http://schemas.microsoft.com/office/drawing/2014/main" val="2691610283"/>
                  </a:ext>
                </a:extLst>
              </a:tr>
              <a:tr h="181553">
                <a:tc>
                  <a:txBody>
                    <a:bodyPr/>
                    <a:lstStyle/>
                    <a:p>
                      <a:pPr algn="l" fontAlgn="b"/>
                      <a:r>
                        <a:rPr lang="en-US" sz="1100" b="0" i="0" u="none" strike="noStrike" dirty="0">
                          <a:solidFill>
                            <a:srgbClr val="000000"/>
                          </a:solidFill>
                          <a:effectLst/>
                          <a:latin typeface="Times New Roman" panose="02020603050405020304" pitchFamily="18" charset="0"/>
                        </a:rPr>
                        <a:t>Net Assets</a:t>
                      </a:r>
                    </a:p>
                  </a:txBody>
                  <a:tcPr marL="6979" marR="6979" marT="6979"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       12,928,257 </a:t>
                      </a:r>
                    </a:p>
                  </a:txBody>
                  <a:tcPr marL="6979" marR="6979" marT="69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979" marR="6979" marT="6979" marB="0" anchor="b">
                    <a:lnL>
                      <a:noFill/>
                    </a:lnL>
                    <a:lnR>
                      <a:noFill/>
                    </a:lnR>
                    <a:lnT>
                      <a:noFill/>
                    </a:lnT>
                    <a:lnB>
                      <a:noFill/>
                    </a:lnB>
                  </a:tcPr>
                </a:tc>
                <a:tc>
                  <a:txBody>
                    <a:bodyPr/>
                    <a:lstStyle/>
                    <a:p>
                      <a:pPr algn="l" fontAlgn="b"/>
                      <a:r>
                        <a:rPr lang="en-US" sz="1100" b="0" i="0" u="none" strike="noStrike" dirty="0">
                          <a:solidFill>
                            <a:srgbClr val="000000"/>
                          </a:solidFill>
                          <a:effectLst/>
                          <a:latin typeface="Times New Roman" panose="02020603050405020304" pitchFamily="18" charset="0"/>
                        </a:rPr>
                        <a:t> $      13,923,650 </a:t>
                      </a:r>
                    </a:p>
                  </a:txBody>
                  <a:tcPr marL="6979" marR="6979" marT="6979"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8656911"/>
                  </a:ext>
                </a:extLst>
              </a:tr>
              <a:tr h="188535">
                <a:tc>
                  <a:txBody>
                    <a:bodyPr/>
                    <a:lstStyle/>
                    <a:p>
                      <a:pPr algn="l" fontAlgn="b"/>
                      <a:r>
                        <a:rPr lang="en-US" sz="1100" b="1" i="0" u="none" strike="noStrike" dirty="0">
                          <a:solidFill>
                            <a:srgbClr val="000000"/>
                          </a:solidFill>
                          <a:effectLst/>
                          <a:latin typeface="Times New Roman" panose="02020603050405020304" pitchFamily="18" charset="0"/>
                        </a:rPr>
                        <a:t>Total liabilities and Net assets</a:t>
                      </a:r>
                    </a:p>
                  </a:txBody>
                  <a:tcPr marL="6979" marR="6979" marT="6979" marB="0" anchor="b">
                    <a:lnL>
                      <a:noFill/>
                    </a:lnL>
                    <a:lnR>
                      <a:noFill/>
                    </a:lnR>
                    <a:lnT>
                      <a:noFill/>
                    </a:lnT>
                    <a:lnB>
                      <a:noFill/>
                    </a:lnB>
                  </a:tcPr>
                </a:tc>
                <a:tc>
                  <a:txBody>
                    <a:bodyPr/>
                    <a:lstStyle/>
                    <a:p>
                      <a:pPr algn="l" fontAlgn="b"/>
                      <a:r>
                        <a:rPr lang="en-US" sz="1100" b="1" i="0" u="none" strike="noStrike" dirty="0">
                          <a:solidFill>
                            <a:srgbClr val="000000"/>
                          </a:solidFill>
                          <a:effectLst/>
                          <a:latin typeface="Times New Roman" panose="02020603050405020304" pitchFamily="18" charset="0"/>
                        </a:rPr>
                        <a:t> $       16,356,454 </a:t>
                      </a:r>
                    </a:p>
                  </a:txBody>
                  <a:tcPr marL="6979" marR="6979" marT="6979"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endParaRPr lang="en-US" sz="1100" b="1" i="0" u="none" strike="noStrike" dirty="0">
                        <a:solidFill>
                          <a:srgbClr val="000000"/>
                        </a:solidFill>
                        <a:effectLst/>
                        <a:latin typeface="Calibri" panose="020F0502020204030204" pitchFamily="34" charset="0"/>
                      </a:endParaRPr>
                    </a:p>
                  </a:txBody>
                  <a:tcPr marL="6979" marR="6979" marT="6979" marB="0" anchor="b">
                    <a:lnL>
                      <a:noFill/>
                    </a:lnL>
                    <a:lnR>
                      <a:noFill/>
                    </a:lnR>
                    <a:lnT>
                      <a:noFill/>
                    </a:lnT>
                    <a:lnB>
                      <a:noFill/>
                    </a:lnB>
                  </a:tcPr>
                </a:tc>
                <a:tc>
                  <a:txBody>
                    <a:bodyPr/>
                    <a:lstStyle/>
                    <a:p>
                      <a:pPr algn="l" fontAlgn="b"/>
                      <a:r>
                        <a:rPr lang="en-US" sz="1100" b="1" i="0" u="none" strike="noStrike" dirty="0">
                          <a:solidFill>
                            <a:srgbClr val="000000"/>
                          </a:solidFill>
                          <a:effectLst/>
                          <a:latin typeface="Times New Roman" panose="02020603050405020304" pitchFamily="18" charset="0"/>
                        </a:rPr>
                        <a:t> $      16,778,773 </a:t>
                      </a:r>
                    </a:p>
                  </a:txBody>
                  <a:tcPr marL="6979" marR="6979" marT="6979"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919401548"/>
                  </a:ext>
                </a:extLst>
              </a:tr>
            </a:tbl>
          </a:graphicData>
        </a:graphic>
      </p:graphicFrame>
      <p:sp>
        <p:nvSpPr>
          <p:cNvPr id="2" name="Slide Number Placeholder 1">
            <a:extLst>
              <a:ext uri="{FF2B5EF4-FFF2-40B4-BE49-F238E27FC236}">
                <a16:creationId xmlns:a16="http://schemas.microsoft.com/office/drawing/2014/main" id="{DA089253-70F9-2D4F-84D1-00991B8B63D0}"/>
              </a:ext>
            </a:extLst>
          </p:cNvPr>
          <p:cNvSpPr>
            <a:spLocks noGrp="1"/>
          </p:cNvSpPr>
          <p:nvPr>
            <p:ph type="sldNum" sz="quarter" idx="2"/>
          </p:nvPr>
        </p:nvSpPr>
        <p:spPr/>
        <p:txBody>
          <a:bodyPr/>
          <a:lstStyle/>
          <a:p>
            <a:fld id="{86CB4B4D-7CA3-9044-876B-883B54F8677D}" type="slidenum">
              <a:rPr lang="en-US" smtClean="0"/>
              <a:t>5</a:t>
            </a:fld>
            <a:endParaRPr lang="en-US" dirty="0"/>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 name="Google Shape;322;p28"/>
          <p:cNvSpPr txBox="1">
            <a:spLocks noGrp="1"/>
          </p:cNvSpPr>
          <p:nvPr>
            <p:ph type="title"/>
          </p:nvPr>
        </p:nvSpPr>
        <p:spPr>
          <a:xfrm>
            <a:off x="1303799" y="201169"/>
            <a:ext cx="7030502" cy="939262"/>
          </a:xfrm>
          <a:prstGeom prst="rect">
            <a:avLst/>
          </a:prstGeom>
        </p:spPr>
        <p:txBody>
          <a:bodyPr>
            <a:normAutofit/>
          </a:bodyPr>
          <a:lstStyle/>
          <a:p>
            <a:pPr algn="ctr" defTabSz="886968">
              <a:defRPr sz="2716" b="0">
                <a:latin typeface="Avenir Next Medium"/>
                <a:ea typeface="Avenir Next Medium"/>
                <a:cs typeface="Avenir Next Medium"/>
                <a:sym typeface="Avenir Next Medium"/>
              </a:defRPr>
            </a:pPr>
            <a:r>
              <a:rPr dirty="0"/>
              <a:t>202</a:t>
            </a:r>
            <a:r>
              <a:rPr lang="en-US" dirty="0"/>
              <a:t>4</a:t>
            </a:r>
            <a:r>
              <a:rPr dirty="0"/>
              <a:t> Audit Highlights</a:t>
            </a:r>
            <a:br>
              <a:rPr dirty="0"/>
            </a:br>
            <a:r>
              <a:rPr sz="1940" dirty="0"/>
              <a:t>(Church and Nursery School)</a:t>
            </a:r>
          </a:p>
        </p:txBody>
      </p:sp>
      <p:graphicFrame>
        <p:nvGraphicFramePr>
          <p:cNvPr id="2" name="Table 1">
            <a:extLst>
              <a:ext uri="{FF2B5EF4-FFF2-40B4-BE49-F238E27FC236}">
                <a16:creationId xmlns:a16="http://schemas.microsoft.com/office/drawing/2014/main" id="{4C231312-6407-DDD7-E4B5-3AB541E33A07}"/>
              </a:ext>
            </a:extLst>
          </p:cNvPr>
          <p:cNvGraphicFramePr>
            <a:graphicFrameLocks noGrp="1"/>
          </p:cNvGraphicFramePr>
          <p:nvPr>
            <p:extLst>
              <p:ext uri="{D42A27DB-BD31-4B8C-83A1-F6EECF244321}">
                <p14:modId xmlns:p14="http://schemas.microsoft.com/office/powerpoint/2010/main" val="3524917361"/>
              </p:ext>
            </p:extLst>
          </p:nvPr>
        </p:nvGraphicFramePr>
        <p:xfrm>
          <a:off x="2127250" y="1243585"/>
          <a:ext cx="5453125" cy="3520828"/>
        </p:xfrm>
        <a:graphic>
          <a:graphicData uri="http://schemas.openxmlformats.org/drawingml/2006/table">
            <a:tbl>
              <a:tblPr/>
              <a:tblGrid>
                <a:gridCol w="2450366">
                  <a:extLst>
                    <a:ext uri="{9D8B030D-6E8A-4147-A177-3AD203B41FA5}">
                      <a16:colId xmlns:a16="http://schemas.microsoft.com/office/drawing/2014/main" val="1672243177"/>
                    </a:ext>
                  </a:extLst>
                </a:gridCol>
                <a:gridCol w="1246428">
                  <a:extLst>
                    <a:ext uri="{9D8B030D-6E8A-4147-A177-3AD203B41FA5}">
                      <a16:colId xmlns:a16="http://schemas.microsoft.com/office/drawing/2014/main" val="1626459371"/>
                    </a:ext>
                  </a:extLst>
                </a:gridCol>
                <a:gridCol w="509903">
                  <a:extLst>
                    <a:ext uri="{9D8B030D-6E8A-4147-A177-3AD203B41FA5}">
                      <a16:colId xmlns:a16="http://schemas.microsoft.com/office/drawing/2014/main" val="1164698162"/>
                    </a:ext>
                  </a:extLst>
                </a:gridCol>
                <a:gridCol w="1246428">
                  <a:extLst>
                    <a:ext uri="{9D8B030D-6E8A-4147-A177-3AD203B41FA5}">
                      <a16:colId xmlns:a16="http://schemas.microsoft.com/office/drawing/2014/main" val="4239129296"/>
                    </a:ext>
                  </a:extLst>
                </a:gridCol>
              </a:tblGrid>
              <a:tr h="218999">
                <a:tc>
                  <a:txBody>
                    <a:bodyPr/>
                    <a:lstStyle/>
                    <a:p>
                      <a:pPr algn="l" fontAlgn="b"/>
                      <a:r>
                        <a:rPr lang="en-US" sz="1200" b="0" i="0" u="none" strike="noStrike" dirty="0">
                          <a:solidFill>
                            <a:srgbClr val="000000"/>
                          </a:solidFill>
                          <a:effectLst/>
                          <a:latin typeface="Times New Roman" panose="02020603050405020304" pitchFamily="18" charset="0"/>
                        </a:rPr>
                        <a:t> </a:t>
                      </a:r>
                    </a:p>
                  </a:txBody>
                  <a:tcPr marL="7620" marR="7620" marT="7620" marB="0" anchor="b">
                    <a:lnL>
                      <a:noFill/>
                    </a:lnL>
                    <a:lnR>
                      <a:noFill/>
                    </a:lnR>
                    <a:lnT>
                      <a:noFill/>
                    </a:lnT>
                    <a:lnB>
                      <a:noFill/>
                    </a:lnB>
                  </a:tcPr>
                </a:tc>
                <a:tc>
                  <a:txBody>
                    <a:bodyPr/>
                    <a:lstStyle/>
                    <a:p>
                      <a:pPr algn="ctr" fontAlgn="b"/>
                      <a:r>
                        <a:rPr lang="en-US" sz="1200" b="0" i="0" u="none" strike="noStrike" dirty="0">
                          <a:solidFill>
                            <a:srgbClr val="000000"/>
                          </a:solidFill>
                          <a:effectLst/>
                          <a:latin typeface="Times New Roman" panose="02020603050405020304" pitchFamily="18" charset="0"/>
                        </a:rPr>
                        <a:t>2023</a:t>
                      </a:r>
                    </a:p>
                  </a:txBody>
                  <a:tcPr marL="7620" marR="7620" marT="7620" marB="0" anchor="b">
                    <a:lnL>
                      <a:noFill/>
                    </a:lnL>
                    <a:lnR>
                      <a:noFill/>
                    </a:lnR>
                    <a:lnT>
                      <a:noFill/>
                    </a:lnT>
                    <a:lnB>
                      <a:noFill/>
                    </a:lnB>
                  </a:tcPr>
                </a:tc>
                <a:tc>
                  <a:txBody>
                    <a:bodyPr/>
                    <a:lstStyle/>
                    <a:p>
                      <a:pPr algn="ctr"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tc>
                  <a:txBody>
                    <a:bodyPr/>
                    <a:lstStyle/>
                    <a:p>
                      <a:pPr algn="ctr" fontAlgn="b"/>
                      <a:r>
                        <a:rPr lang="en-US" sz="1200" b="0" i="0" u="none" strike="noStrike" dirty="0">
                          <a:solidFill>
                            <a:srgbClr val="000000"/>
                          </a:solidFill>
                          <a:effectLst/>
                          <a:latin typeface="Times New Roman" panose="02020603050405020304" pitchFamily="18" charset="0"/>
                        </a:rPr>
                        <a:t>2024</a:t>
                      </a:r>
                    </a:p>
                  </a:txBody>
                  <a:tcPr marL="7620" marR="7620" marT="7620" marB="0" anchor="b">
                    <a:lnL>
                      <a:noFill/>
                    </a:lnL>
                    <a:lnR>
                      <a:noFill/>
                    </a:lnR>
                    <a:lnT>
                      <a:noFill/>
                    </a:lnT>
                    <a:lnB>
                      <a:noFill/>
                    </a:lnB>
                  </a:tcPr>
                </a:tc>
                <a:extLst>
                  <a:ext uri="{0D108BD9-81ED-4DB2-BD59-A6C34878D82A}">
                    <a16:rowId xmlns:a16="http://schemas.microsoft.com/office/drawing/2014/main" val="2040688812"/>
                  </a:ext>
                </a:extLst>
              </a:tr>
              <a:tr h="218999">
                <a:tc>
                  <a:txBody>
                    <a:bodyPr/>
                    <a:lstStyle/>
                    <a:p>
                      <a:pPr algn="l" fontAlgn="b"/>
                      <a:r>
                        <a:rPr lang="en-US" sz="1200" b="0" i="0" u="none" strike="noStrike" dirty="0">
                          <a:solidFill>
                            <a:srgbClr val="000000"/>
                          </a:solidFill>
                          <a:effectLst/>
                          <a:latin typeface="Times New Roman" panose="02020603050405020304" pitchFamily="18" charset="0"/>
                        </a:rPr>
                        <a:t> </a:t>
                      </a: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extLst>
                  <a:ext uri="{0D108BD9-81ED-4DB2-BD59-A6C34878D82A}">
                    <a16:rowId xmlns:a16="http://schemas.microsoft.com/office/drawing/2014/main" val="3175977372"/>
                  </a:ext>
                </a:extLst>
              </a:tr>
              <a:tr h="218999">
                <a:tc>
                  <a:txBody>
                    <a:bodyPr/>
                    <a:lstStyle/>
                    <a:p>
                      <a:pPr algn="l" fontAlgn="b"/>
                      <a:r>
                        <a:rPr lang="en-US" sz="1200" b="1" i="0" u="none" strike="noStrike" dirty="0">
                          <a:solidFill>
                            <a:srgbClr val="000000"/>
                          </a:solidFill>
                          <a:effectLst/>
                          <a:latin typeface="Times New Roman" panose="02020603050405020304" pitchFamily="18" charset="0"/>
                        </a:rPr>
                        <a:t>Revenue</a:t>
                      </a: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a:t>
                      </a: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a:t>
                      </a:r>
                    </a:p>
                  </a:txBody>
                  <a:tcPr marL="7620" marR="7620" marT="7620" marB="0" anchor="b">
                    <a:lnL>
                      <a:noFill/>
                    </a:lnL>
                    <a:lnR>
                      <a:noFill/>
                    </a:lnR>
                    <a:lnT>
                      <a:noFill/>
                    </a:lnT>
                    <a:lnB>
                      <a:noFill/>
                    </a:lnB>
                  </a:tcPr>
                </a:tc>
                <a:extLst>
                  <a:ext uri="{0D108BD9-81ED-4DB2-BD59-A6C34878D82A}">
                    <a16:rowId xmlns:a16="http://schemas.microsoft.com/office/drawing/2014/main" val="3767126788"/>
                  </a:ext>
                </a:extLst>
              </a:tr>
              <a:tr h="218999">
                <a:tc>
                  <a:txBody>
                    <a:bodyPr/>
                    <a:lstStyle/>
                    <a:p>
                      <a:pPr algn="l" fontAlgn="b"/>
                      <a:r>
                        <a:rPr lang="en-US" sz="1200" b="0" i="0" u="none" strike="noStrike" dirty="0">
                          <a:solidFill>
                            <a:srgbClr val="000000"/>
                          </a:solidFill>
                          <a:effectLst/>
                          <a:latin typeface="Times New Roman" panose="02020603050405020304" pitchFamily="18" charset="0"/>
                        </a:rPr>
                        <a:t>Contributions</a:t>
                      </a: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4,012,107 </a:t>
                      </a: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3,480,021* </a:t>
                      </a:r>
                    </a:p>
                  </a:txBody>
                  <a:tcPr marL="7620" marR="7620" marT="7620" marB="0" anchor="b">
                    <a:lnL>
                      <a:noFill/>
                    </a:lnL>
                    <a:lnR>
                      <a:noFill/>
                    </a:lnR>
                    <a:lnT>
                      <a:noFill/>
                    </a:lnT>
                    <a:lnB>
                      <a:noFill/>
                    </a:lnB>
                  </a:tcPr>
                </a:tc>
                <a:extLst>
                  <a:ext uri="{0D108BD9-81ED-4DB2-BD59-A6C34878D82A}">
                    <a16:rowId xmlns:a16="http://schemas.microsoft.com/office/drawing/2014/main" val="2771846284"/>
                  </a:ext>
                </a:extLst>
              </a:tr>
              <a:tr h="218999">
                <a:tc>
                  <a:txBody>
                    <a:bodyPr/>
                    <a:lstStyle/>
                    <a:p>
                      <a:pPr algn="l" fontAlgn="b"/>
                      <a:r>
                        <a:rPr lang="en-US" sz="1200" b="0" i="0" u="none" strike="noStrike" dirty="0">
                          <a:solidFill>
                            <a:srgbClr val="000000"/>
                          </a:solidFill>
                          <a:effectLst/>
                          <a:latin typeface="Times New Roman" panose="02020603050405020304" pitchFamily="18" charset="0"/>
                        </a:rPr>
                        <a:t>Tuition and fees, net</a:t>
                      </a: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2,157,174 </a:t>
                      </a: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2,345,226 </a:t>
                      </a:r>
                    </a:p>
                  </a:txBody>
                  <a:tcPr marL="7620" marR="7620" marT="7620" marB="0" anchor="b">
                    <a:lnL>
                      <a:noFill/>
                    </a:lnL>
                    <a:lnR>
                      <a:noFill/>
                    </a:lnR>
                    <a:lnT>
                      <a:noFill/>
                    </a:lnT>
                    <a:lnB>
                      <a:noFill/>
                    </a:lnB>
                  </a:tcPr>
                </a:tc>
                <a:extLst>
                  <a:ext uri="{0D108BD9-81ED-4DB2-BD59-A6C34878D82A}">
                    <a16:rowId xmlns:a16="http://schemas.microsoft.com/office/drawing/2014/main" val="539069134"/>
                  </a:ext>
                </a:extLst>
              </a:tr>
              <a:tr h="218999">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extLst>
                  <a:ext uri="{0D108BD9-81ED-4DB2-BD59-A6C34878D82A}">
                    <a16:rowId xmlns:a16="http://schemas.microsoft.com/office/drawing/2014/main" val="3868656026"/>
                  </a:ext>
                </a:extLst>
              </a:tr>
              <a:tr h="218999">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extLst>
                  <a:ext uri="{0D108BD9-81ED-4DB2-BD59-A6C34878D82A}">
                    <a16:rowId xmlns:a16="http://schemas.microsoft.com/office/drawing/2014/main" val="1437822486"/>
                  </a:ext>
                </a:extLst>
              </a:tr>
              <a:tr h="218999">
                <a:tc>
                  <a:txBody>
                    <a:bodyPr/>
                    <a:lstStyle/>
                    <a:p>
                      <a:pPr algn="l" fontAlgn="b"/>
                      <a:r>
                        <a:rPr lang="en-US" sz="1200" b="0" i="0" u="none" strike="noStrike" dirty="0">
                          <a:solidFill>
                            <a:srgbClr val="000000"/>
                          </a:solidFill>
                          <a:effectLst/>
                          <a:latin typeface="Times New Roman" panose="02020603050405020304" pitchFamily="18" charset="0"/>
                        </a:rPr>
                        <a:t>Program and Event income</a:t>
                      </a: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150,587 </a:t>
                      </a: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445,833 </a:t>
                      </a:r>
                    </a:p>
                  </a:txBody>
                  <a:tcPr marL="7620" marR="7620" marT="7620" marB="0" anchor="b">
                    <a:lnL>
                      <a:noFill/>
                    </a:lnL>
                    <a:lnR>
                      <a:noFill/>
                    </a:lnR>
                    <a:lnT>
                      <a:noFill/>
                    </a:lnT>
                    <a:lnB>
                      <a:noFill/>
                    </a:lnB>
                  </a:tcPr>
                </a:tc>
                <a:extLst>
                  <a:ext uri="{0D108BD9-81ED-4DB2-BD59-A6C34878D82A}">
                    <a16:rowId xmlns:a16="http://schemas.microsoft.com/office/drawing/2014/main" val="4269127954"/>
                  </a:ext>
                </a:extLst>
              </a:tr>
              <a:tr h="218999">
                <a:tc>
                  <a:txBody>
                    <a:bodyPr/>
                    <a:lstStyle/>
                    <a:p>
                      <a:pPr algn="l" fontAlgn="b"/>
                      <a:r>
                        <a:rPr lang="en-US" sz="1200" b="0" i="0" u="none" strike="noStrike" dirty="0">
                          <a:solidFill>
                            <a:srgbClr val="000000"/>
                          </a:solidFill>
                          <a:effectLst/>
                          <a:latin typeface="Times New Roman" panose="02020603050405020304" pitchFamily="18" charset="0"/>
                        </a:rPr>
                        <a:t>Investment income, net</a:t>
                      </a: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180,608 </a:t>
                      </a: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307,355 </a:t>
                      </a:r>
                    </a:p>
                  </a:txBody>
                  <a:tcPr marL="7620" marR="7620" marT="7620" marB="0" anchor="b">
                    <a:lnL>
                      <a:noFill/>
                    </a:lnL>
                    <a:lnR>
                      <a:noFill/>
                    </a:lnR>
                    <a:lnT>
                      <a:noFill/>
                    </a:lnT>
                    <a:lnB>
                      <a:noFill/>
                    </a:lnB>
                  </a:tcPr>
                </a:tc>
                <a:extLst>
                  <a:ext uri="{0D108BD9-81ED-4DB2-BD59-A6C34878D82A}">
                    <a16:rowId xmlns:a16="http://schemas.microsoft.com/office/drawing/2014/main" val="3636062833"/>
                  </a:ext>
                </a:extLst>
              </a:tr>
              <a:tr h="218999">
                <a:tc>
                  <a:txBody>
                    <a:bodyPr/>
                    <a:lstStyle/>
                    <a:p>
                      <a:pPr algn="l" fontAlgn="b"/>
                      <a:r>
                        <a:rPr lang="en-US" sz="1200" b="0" i="0" u="none" strike="noStrike" dirty="0">
                          <a:solidFill>
                            <a:srgbClr val="000000"/>
                          </a:solidFill>
                          <a:effectLst/>
                          <a:latin typeface="Times New Roman" panose="02020603050405020304" pitchFamily="18" charset="0"/>
                        </a:rPr>
                        <a:t>Employee Retention Credit (ERC)</a:t>
                      </a: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   </a:t>
                      </a: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552,676 </a:t>
                      </a:r>
                    </a:p>
                  </a:txBody>
                  <a:tcPr marL="7620" marR="7620" marT="7620" marB="0" anchor="b">
                    <a:lnL>
                      <a:noFill/>
                    </a:lnL>
                    <a:lnR>
                      <a:noFill/>
                    </a:lnR>
                    <a:lnT>
                      <a:noFill/>
                    </a:lnT>
                    <a:lnB>
                      <a:noFill/>
                    </a:lnB>
                  </a:tcPr>
                </a:tc>
                <a:extLst>
                  <a:ext uri="{0D108BD9-81ED-4DB2-BD59-A6C34878D82A}">
                    <a16:rowId xmlns:a16="http://schemas.microsoft.com/office/drawing/2014/main" val="3787222164"/>
                  </a:ext>
                </a:extLst>
              </a:tr>
              <a:tr h="218999">
                <a:tc>
                  <a:txBody>
                    <a:bodyPr/>
                    <a:lstStyle/>
                    <a:p>
                      <a:pPr algn="l" fontAlgn="b"/>
                      <a:r>
                        <a:rPr lang="en-US" sz="1200" b="0" i="0" u="none" strike="noStrike" dirty="0">
                          <a:solidFill>
                            <a:srgbClr val="000000"/>
                          </a:solidFill>
                          <a:effectLst/>
                          <a:latin typeface="Times New Roman" panose="02020603050405020304" pitchFamily="18" charset="0"/>
                        </a:rPr>
                        <a:t>Other income</a:t>
                      </a: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6,588 </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368,902 </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5142270"/>
                  </a:ext>
                </a:extLst>
              </a:tr>
              <a:tr h="218999">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916128502"/>
                  </a:ext>
                </a:extLst>
              </a:tr>
              <a:tr h="227421">
                <a:tc>
                  <a:txBody>
                    <a:bodyPr/>
                    <a:lstStyle/>
                    <a:p>
                      <a:pPr algn="l" fontAlgn="b"/>
                      <a:r>
                        <a:rPr lang="en-US" sz="1200" b="1" i="0" u="none" strike="noStrike" dirty="0">
                          <a:solidFill>
                            <a:srgbClr val="000000"/>
                          </a:solidFill>
                          <a:effectLst/>
                          <a:latin typeface="Times New Roman" panose="02020603050405020304" pitchFamily="18" charset="0"/>
                        </a:rPr>
                        <a:t>Total Revenue</a:t>
                      </a: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6,507,064 </a:t>
                      </a:r>
                    </a:p>
                  </a:txBody>
                  <a:tcPr marL="7620" marR="7620" marT="7620"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7,500,013 </a:t>
                      </a:r>
                    </a:p>
                  </a:txBody>
                  <a:tcPr marL="7620" marR="7620" marT="7620" marB="0" anchor="b">
                    <a:lnL>
                      <a:noFill/>
                    </a:lnL>
                    <a:lnR>
                      <a:noFill/>
                    </a:lnR>
                    <a:lnT>
                      <a:noFill/>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4275203245"/>
                  </a:ext>
                </a:extLst>
              </a:tr>
              <a:tr h="227421">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w="25400" cap="flat" cmpd="dbl"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670120947"/>
                  </a:ext>
                </a:extLst>
              </a:tr>
              <a:tr h="218999">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extLst>
                  <a:ext uri="{0D108BD9-81ED-4DB2-BD59-A6C34878D82A}">
                    <a16:rowId xmlns:a16="http://schemas.microsoft.com/office/drawing/2014/main" val="1749208872"/>
                  </a:ext>
                </a:extLst>
              </a:tr>
              <a:tr h="218999">
                <a:tc gridSpan="2">
                  <a:txBody>
                    <a:bodyPr/>
                    <a:lstStyle/>
                    <a:p>
                      <a:pPr algn="l" fontAlgn="b"/>
                      <a:r>
                        <a:rPr lang="en-US" sz="1200" b="0" i="0" u="none" strike="noStrike" dirty="0">
                          <a:solidFill>
                            <a:srgbClr val="000000"/>
                          </a:solidFill>
                          <a:effectLst/>
                          <a:latin typeface="Times New Roman" panose="02020603050405020304" pitchFamily="18" charset="0"/>
                        </a:rPr>
                        <a:t>* $352,941 donor restricted contributions</a:t>
                      </a:r>
                    </a:p>
                  </a:txBody>
                  <a:tcPr marL="7620" marR="7620" marT="7620" marB="0" anchor="b">
                    <a:lnL>
                      <a:noFill/>
                    </a:lnL>
                    <a:lnR>
                      <a:noFill/>
                    </a:lnR>
                    <a:lnT>
                      <a:noFill/>
                    </a:lnT>
                    <a:lnB>
                      <a:noFill/>
                    </a:lnB>
                  </a:tcPr>
                </a:tc>
                <a:tc hMerge="1">
                  <a:txBody>
                    <a:bodyPr/>
                    <a:lstStyle/>
                    <a:p>
                      <a:endParaRPr lang="en-US"/>
                    </a:p>
                  </a:txBody>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extLst>
                  <a:ext uri="{0D108BD9-81ED-4DB2-BD59-A6C34878D82A}">
                    <a16:rowId xmlns:a16="http://schemas.microsoft.com/office/drawing/2014/main" val="3652293903"/>
                  </a:ext>
                </a:extLst>
              </a:tr>
            </a:tbl>
          </a:graphicData>
        </a:graphic>
      </p:graphicFrame>
      <p:sp>
        <p:nvSpPr>
          <p:cNvPr id="3" name="Slide Number Placeholder 2">
            <a:extLst>
              <a:ext uri="{FF2B5EF4-FFF2-40B4-BE49-F238E27FC236}">
                <a16:creationId xmlns:a16="http://schemas.microsoft.com/office/drawing/2014/main" id="{919AE75A-9540-1E43-A634-01654BA4A392}"/>
              </a:ext>
            </a:extLst>
          </p:cNvPr>
          <p:cNvSpPr>
            <a:spLocks noGrp="1"/>
          </p:cNvSpPr>
          <p:nvPr>
            <p:ph type="sldNum" sz="quarter" idx="2"/>
          </p:nvPr>
        </p:nvSpPr>
        <p:spPr/>
        <p:txBody>
          <a:bodyPr/>
          <a:lstStyle/>
          <a:p>
            <a:fld id="{86CB4B4D-7CA3-9044-876B-883B54F8677D}" type="slidenum">
              <a:rPr lang="en-US" smtClean="0"/>
              <a:t>6</a:t>
            </a:fld>
            <a:endParaRPr lang="en-US" dirty="0"/>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 name="Google Shape;322;p28"/>
          <p:cNvSpPr txBox="1">
            <a:spLocks noGrp="1"/>
          </p:cNvSpPr>
          <p:nvPr>
            <p:ph type="title"/>
          </p:nvPr>
        </p:nvSpPr>
        <p:spPr>
          <a:xfrm>
            <a:off x="1303799" y="100584"/>
            <a:ext cx="7030502" cy="896113"/>
          </a:xfrm>
          <a:prstGeom prst="rect">
            <a:avLst/>
          </a:prstGeom>
        </p:spPr>
        <p:txBody>
          <a:bodyPr>
            <a:normAutofit/>
          </a:bodyPr>
          <a:lstStyle/>
          <a:p>
            <a:pPr algn="ctr" defTabSz="841247">
              <a:defRPr sz="2576" b="0">
                <a:latin typeface="Avenir Next Medium"/>
                <a:ea typeface="Avenir Next Medium"/>
                <a:cs typeface="Avenir Next Medium"/>
                <a:sym typeface="Avenir Next Medium"/>
              </a:defRPr>
            </a:pPr>
            <a:r>
              <a:rPr dirty="0"/>
              <a:t>202</a:t>
            </a:r>
            <a:r>
              <a:rPr lang="en-US" dirty="0"/>
              <a:t>4</a:t>
            </a:r>
            <a:r>
              <a:rPr dirty="0"/>
              <a:t> Audit Highlights</a:t>
            </a:r>
            <a:br>
              <a:rPr dirty="0"/>
            </a:br>
            <a:r>
              <a:rPr sz="1840" dirty="0"/>
              <a:t>(Church and Nursery School)</a:t>
            </a:r>
          </a:p>
        </p:txBody>
      </p:sp>
      <p:graphicFrame>
        <p:nvGraphicFramePr>
          <p:cNvPr id="2" name="Table 1">
            <a:extLst>
              <a:ext uri="{FF2B5EF4-FFF2-40B4-BE49-F238E27FC236}">
                <a16:creationId xmlns:a16="http://schemas.microsoft.com/office/drawing/2014/main" id="{DE24A315-AA8E-2723-0C70-857626F28975}"/>
              </a:ext>
            </a:extLst>
          </p:cNvPr>
          <p:cNvGraphicFramePr>
            <a:graphicFrameLocks noGrp="1"/>
          </p:cNvGraphicFramePr>
          <p:nvPr>
            <p:extLst>
              <p:ext uri="{D42A27DB-BD31-4B8C-83A1-F6EECF244321}">
                <p14:modId xmlns:p14="http://schemas.microsoft.com/office/powerpoint/2010/main" val="1218707191"/>
              </p:ext>
            </p:extLst>
          </p:nvPr>
        </p:nvGraphicFramePr>
        <p:xfrm>
          <a:off x="2127250" y="1304925"/>
          <a:ext cx="5480558" cy="3185160"/>
        </p:xfrm>
        <a:graphic>
          <a:graphicData uri="http://schemas.openxmlformats.org/drawingml/2006/table">
            <a:tbl>
              <a:tblPr/>
              <a:tblGrid>
                <a:gridCol w="2462692">
                  <a:extLst>
                    <a:ext uri="{9D8B030D-6E8A-4147-A177-3AD203B41FA5}">
                      <a16:colId xmlns:a16="http://schemas.microsoft.com/office/drawing/2014/main" val="202669479"/>
                    </a:ext>
                  </a:extLst>
                </a:gridCol>
                <a:gridCol w="1252699">
                  <a:extLst>
                    <a:ext uri="{9D8B030D-6E8A-4147-A177-3AD203B41FA5}">
                      <a16:colId xmlns:a16="http://schemas.microsoft.com/office/drawing/2014/main" val="914779485"/>
                    </a:ext>
                  </a:extLst>
                </a:gridCol>
                <a:gridCol w="512468">
                  <a:extLst>
                    <a:ext uri="{9D8B030D-6E8A-4147-A177-3AD203B41FA5}">
                      <a16:colId xmlns:a16="http://schemas.microsoft.com/office/drawing/2014/main" val="4109082047"/>
                    </a:ext>
                  </a:extLst>
                </a:gridCol>
                <a:gridCol w="1252699">
                  <a:extLst>
                    <a:ext uri="{9D8B030D-6E8A-4147-A177-3AD203B41FA5}">
                      <a16:colId xmlns:a16="http://schemas.microsoft.com/office/drawing/2014/main" val="630424819"/>
                    </a:ext>
                  </a:extLst>
                </a:gridCol>
              </a:tblGrid>
              <a:tr h="198120">
                <a:tc>
                  <a:txBody>
                    <a:bodyPr/>
                    <a:lstStyle/>
                    <a:p>
                      <a:pPr algn="l" fontAlgn="b"/>
                      <a:r>
                        <a:rPr lang="en-US" sz="1200" b="0" i="0" u="none" strike="noStrike" dirty="0">
                          <a:solidFill>
                            <a:srgbClr val="000000"/>
                          </a:solidFill>
                          <a:effectLst/>
                          <a:latin typeface="Times New Roman" panose="02020603050405020304" pitchFamily="18" charset="0"/>
                        </a:rPr>
                        <a:t> </a:t>
                      </a:r>
                    </a:p>
                  </a:txBody>
                  <a:tcPr marL="7620" marR="7620" marT="7620" marB="0" anchor="b">
                    <a:lnL>
                      <a:noFill/>
                    </a:lnL>
                    <a:lnR>
                      <a:noFill/>
                    </a:lnR>
                    <a:lnT>
                      <a:noFill/>
                    </a:lnT>
                    <a:lnB>
                      <a:noFill/>
                    </a:lnB>
                  </a:tcPr>
                </a:tc>
                <a:tc>
                  <a:txBody>
                    <a:bodyPr/>
                    <a:lstStyle/>
                    <a:p>
                      <a:pPr algn="ctr" fontAlgn="b"/>
                      <a:r>
                        <a:rPr lang="en-US" sz="1200" b="0" i="0" u="none" strike="noStrike" dirty="0">
                          <a:solidFill>
                            <a:srgbClr val="000000"/>
                          </a:solidFill>
                          <a:effectLst/>
                          <a:latin typeface="Times New Roman" panose="02020603050405020304" pitchFamily="18" charset="0"/>
                        </a:rPr>
                        <a:t>2023</a:t>
                      </a:r>
                    </a:p>
                  </a:txBody>
                  <a:tcPr marL="7620" marR="7620" marT="7620" marB="0" anchor="b">
                    <a:lnL>
                      <a:noFill/>
                    </a:lnL>
                    <a:lnR>
                      <a:noFill/>
                    </a:lnR>
                    <a:lnT>
                      <a:noFill/>
                    </a:lnT>
                    <a:lnB>
                      <a:noFill/>
                    </a:lnB>
                  </a:tcPr>
                </a:tc>
                <a:tc>
                  <a:txBody>
                    <a:bodyPr/>
                    <a:lstStyle/>
                    <a:p>
                      <a:pPr algn="ctr"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tc>
                  <a:txBody>
                    <a:bodyPr/>
                    <a:lstStyle/>
                    <a:p>
                      <a:pPr algn="ctr" fontAlgn="b"/>
                      <a:r>
                        <a:rPr lang="en-US" sz="1200" b="0" i="0" u="none" strike="noStrike" dirty="0">
                          <a:solidFill>
                            <a:srgbClr val="000000"/>
                          </a:solidFill>
                          <a:effectLst/>
                          <a:latin typeface="Times New Roman" panose="02020603050405020304" pitchFamily="18" charset="0"/>
                        </a:rPr>
                        <a:t>2024</a:t>
                      </a:r>
                    </a:p>
                  </a:txBody>
                  <a:tcPr marL="7620" marR="7620" marT="7620" marB="0" anchor="b">
                    <a:lnL>
                      <a:noFill/>
                    </a:lnL>
                    <a:lnR>
                      <a:noFill/>
                    </a:lnR>
                    <a:lnT>
                      <a:noFill/>
                    </a:lnT>
                    <a:lnB>
                      <a:noFill/>
                    </a:lnB>
                  </a:tcPr>
                </a:tc>
                <a:extLst>
                  <a:ext uri="{0D108BD9-81ED-4DB2-BD59-A6C34878D82A}">
                    <a16:rowId xmlns:a16="http://schemas.microsoft.com/office/drawing/2014/main" val="2593125155"/>
                  </a:ext>
                </a:extLst>
              </a:tr>
              <a:tr h="198120">
                <a:tc>
                  <a:txBody>
                    <a:bodyPr/>
                    <a:lstStyle/>
                    <a:p>
                      <a:pPr algn="l" fontAlgn="b"/>
                      <a:r>
                        <a:rPr lang="en-US" sz="1200" b="0" i="0" u="none" strike="noStrike" dirty="0">
                          <a:solidFill>
                            <a:srgbClr val="000000"/>
                          </a:solidFill>
                          <a:effectLst/>
                          <a:latin typeface="Times New Roman" panose="02020603050405020304" pitchFamily="18" charset="0"/>
                        </a:rPr>
                        <a:t> </a:t>
                      </a: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extLst>
                  <a:ext uri="{0D108BD9-81ED-4DB2-BD59-A6C34878D82A}">
                    <a16:rowId xmlns:a16="http://schemas.microsoft.com/office/drawing/2014/main" val="337377269"/>
                  </a:ext>
                </a:extLst>
              </a:tr>
              <a:tr h="198120">
                <a:tc>
                  <a:txBody>
                    <a:bodyPr/>
                    <a:lstStyle/>
                    <a:p>
                      <a:pPr algn="l" fontAlgn="b"/>
                      <a:r>
                        <a:rPr lang="en-US" sz="1200" b="1" i="0" u="none" strike="noStrike" dirty="0">
                          <a:solidFill>
                            <a:srgbClr val="000000"/>
                          </a:solidFill>
                          <a:effectLst/>
                          <a:latin typeface="Times New Roman" panose="02020603050405020304" pitchFamily="18" charset="0"/>
                        </a:rPr>
                        <a:t>Expenses</a:t>
                      </a: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a:t>
                      </a: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a:t>
                      </a:r>
                    </a:p>
                  </a:txBody>
                  <a:tcPr marL="7620" marR="7620" marT="7620" marB="0" anchor="b">
                    <a:lnL>
                      <a:noFill/>
                    </a:lnL>
                    <a:lnR>
                      <a:noFill/>
                    </a:lnR>
                    <a:lnT>
                      <a:noFill/>
                    </a:lnT>
                    <a:lnB>
                      <a:noFill/>
                    </a:lnB>
                  </a:tcPr>
                </a:tc>
                <a:extLst>
                  <a:ext uri="{0D108BD9-81ED-4DB2-BD59-A6C34878D82A}">
                    <a16:rowId xmlns:a16="http://schemas.microsoft.com/office/drawing/2014/main" val="1760258110"/>
                  </a:ext>
                </a:extLst>
              </a:tr>
              <a:tr h="198120">
                <a:tc>
                  <a:txBody>
                    <a:bodyPr/>
                    <a:lstStyle/>
                    <a:p>
                      <a:pPr algn="l" fontAlgn="b"/>
                      <a:r>
                        <a:rPr lang="en-US" sz="1200" b="0" i="0" u="none" strike="noStrike" dirty="0">
                          <a:solidFill>
                            <a:srgbClr val="000000"/>
                          </a:solidFill>
                          <a:effectLst/>
                          <a:latin typeface="Times New Roman" panose="02020603050405020304" pitchFamily="18" charset="0"/>
                        </a:rPr>
                        <a:t>Program services</a:t>
                      </a: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extLst>
                  <a:ext uri="{0D108BD9-81ED-4DB2-BD59-A6C34878D82A}">
                    <a16:rowId xmlns:a16="http://schemas.microsoft.com/office/drawing/2014/main" val="686456166"/>
                  </a:ext>
                </a:extLst>
              </a:tr>
              <a:tr h="198120">
                <a:tc>
                  <a:txBody>
                    <a:bodyPr/>
                    <a:lstStyle/>
                    <a:p>
                      <a:pPr algn="l" fontAlgn="b"/>
                      <a:r>
                        <a:rPr lang="en-US" sz="1200" b="0" i="0" u="none" strike="noStrike" dirty="0">
                          <a:solidFill>
                            <a:srgbClr val="000000"/>
                          </a:solidFill>
                          <a:effectLst/>
                          <a:latin typeface="Times New Roman" panose="02020603050405020304" pitchFamily="18" charset="0"/>
                        </a:rPr>
                        <a:t>     Church</a:t>
                      </a: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3,199,189 </a:t>
                      </a: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3,386,665 </a:t>
                      </a:r>
                    </a:p>
                  </a:txBody>
                  <a:tcPr marL="7620" marR="7620" marT="7620" marB="0" anchor="b">
                    <a:lnL>
                      <a:noFill/>
                    </a:lnL>
                    <a:lnR>
                      <a:noFill/>
                    </a:lnR>
                    <a:lnT>
                      <a:noFill/>
                    </a:lnT>
                    <a:lnB>
                      <a:noFill/>
                    </a:lnB>
                  </a:tcPr>
                </a:tc>
                <a:extLst>
                  <a:ext uri="{0D108BD9-81ED-4DB2-BD59-A6C34878D82A}">
                    <a16:rowId xmlns:a16="http://schemas.microsoft.com/office/drawing/2014/main" val="3557504404"/>
                  </a:ext>
                </a:extLst>
              </a:tr>
              <a:tr h="198120">
                <a:tc>
                  <a:txBody>
                    <a:bodyPr/>
                    <a:lstStyle/>
                    <a:p>
                      <a:pPr algn="l" fontAlgn="b"/>
                      <a:r>
                        <a:rPr lang="en-US" sz="1200" b="0" i="0" u="none" strike="noStrike" dirty="0">
                          <a:solidFill>
                            <a:srgbClr val="000000"/>
                          </a:solidFill>
                          <a:effectLst/>
                          <a:latin typeface="Times New Roman" panose="02020603050405020304" pitchFamily="18" charset="0"/>
                        </a:rPr>
                        <a:t>     Nursery school</a:t>
                      </a: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1,970,843 </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2,312,597 </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58704458"/>
                  </a:ext>
                </a:extLst>
              </a:tr>
              <a:tr h="198120">
                <a:tc>
                  <a:txBody>
                    <a:bodyPr/>
                    <a:lstStyle/>
                    <a:p>
                      <a:pPr algn="l" fontAlgn="b"/>
                      <a:r>
                        <a:rPr lang="en-US" sz="1200" b="1" i="0" u="none" strike="noStrike" dirty="0">
                          <a:solidFill>
                            <a:srgbClr val="000000"/>
                          </a:solidFill>
                          <a:effectLst/>
                          <a:latin typeface="Times New Roman" panose="02020603050405020304" pitchFamily="18" charset="0"/>
                        </a:rPr>
                        <a:t>Total Program Services</a:t>
                      </a: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5,170,032 </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5,699,262 </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927238879"/>
                  </a:ext>
                </a:extLst>
              </a:tr>
              <a:tr h="198120">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Times New Roman" panose="02020603050405020304" pitchFamily="18" charset="0"/>
                      </a:endParaRPr>
                    </a:p>
                  </a:txBody>
                  <a:tcPr marL="7620" marR="7620" marT="7620" marB="0" anchor="b">
                    <a:lnL>
                      <a:noFill/>
                    </a:lnL>
                    <a:lnR>
                      <a:noFill/>
                    </a:lnR>
                    <a:lnT>
                      <a:noFill/>
                    </a:lnT>
                    <a:lnB>
                      <a:noFill/>
                    </a:lnB>
                  </a:tcPr>
                </a:tc>
                <a:extLst>
                  <a:ext uri="{0D108BD9-81ED-4DB2-BD59-A6C34878D82A}">
                    <a16:rowId xmlns:a16="http://schemas.microsoft.com/office/drawing/2014/main" val="2435084972"/>
                  </a:ext>
                </a:extLst>
              </a:tr>
              <a:tr h="198120">
                <a:tc>
                  <a:txBody>
                    <a:bodyPr/>
                    <a:lstStyle/>
                    <a:p>
                      <a:pPr algn="l" fontAlgn="b"/>
                      <a:r>
                        <a:rPr lang="en-US" sz="1200" b="0" i="0" u="none" strike="noStrike" dirty="0">
                          <a:solidFill>
                            <a:srgbClr val="000000"/>
                          </a:solidFill>
                          <a:effectLst/>
                          <a:latin typeface="Times New Roman" panose="02020603050405020304" pitchFamily="18" charset="0"/>
                        </a:rPr>
                        <a:t>     Management and general</a:t>
                      </a: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628,520 </a:t>
                      </a: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685,514 </a:t>
                      </a:r>
                    </a:p>
                  </a:txBody>
                  <a:tcPr marL="7620" marR="7620" marT="7620" marB="0" anchor="b">
                    <a:lnL>
                      <a:noFill/>
                    </a:lnL>
                    <a:lnR>
                      <a:noFill/>
                    </a:lnR>
                    <a:lnT>
                      <a:noFill/>
                    </a:lnT>
                    <a:lnB>
                      <a:noFill/>
                    </a:lnB>
                  </a:tcPr>
                </a:tc>
                <a:extLst>
                  <a:ext uri="{0D108BD9-81ED-4DB2-BD59-A6C34878D82A}">
                    <a16:rowId xmlns:a16="http://schemas.microsoft.com/office/drawing/2014/main" val="2978350662"/>
                  </a:ext>
                </a:extLst>
              </a:tr>
              <a:tr h="198120">
                <a:tc>
                  <a:txBody>
                    <a:bodyPr/>
                    <a:lstStyle/>
                    <a:p>
                      <a:pPr algn="l" fontAlgn="b"/>
                      <a:r>
                        <a:rPr lang="en-US" sz="1200" b="0" i="0" u="none" strike="noStrike" dirty="0">
                          <a:solidFill>
                            <a:srgbClr val="000000"/>
                          </a:solidFill>
                          <a:effectLst/>
                          <a:latin typeface="Times New Roman" panose="02020603050405020304" pitchFamily="18" charset="0"/>
                        </a:rPr>
                        <a:t>     Fundraising</a:t>
                      </a: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47,688 </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119,844 </a:t>
                      </a:r>
                    </a:p>
                  </a:txBody>
                  <a:tcPr marL="7620" marR="7620" marT="762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63149206"/>
                  </a:ext>
                </a:extLst>
              </a:tr>
              <a:tr h="198120">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Calibri" panose="020F0502020204030204" pitchFamily="34" charset="0"/>
                        </a:rPr>
                        <a:t> $           676,208 </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Calibri" panose="020F0502020204030204" pitchFamily="34" charset="0"/>
                        </a:rPr>
                        <a:t> $          805,358 </a:t>
                      </a:r>
                    </a:p>
                  </a:txBody>
                  <a:tcPr marL="7620" marR="7620" marT="762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471559414"/>
                  </a:ext>
                </a:extLst>
              </a:tr>
              <a:tr h="205740">
                <a:tc>
                  <a:txBody>
                    <a:bodyPr/>
                    <a:lstStyle/>
                    <a:p>
                      <a:pPr algn="l" fontAlgn="b"/>
                      <a:r>
                        <a:rPr lang="en-US" sz="1200" b="1" i="0" u="none" strike="noStrike" dirty="0">
                          <a:solidFill>
                            <a:srgbClr val="000000"/>
                          </a:solidFill>
                          <a:effectLst/>
                          <a:latin typeface="Times New Roman" panose="02020603050405020304" pitchFamily="18" charset="0"/>
                        </a:rPr>
                        <a:t>Total Expenses</a:t>
                      </a: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5,846,240 </a:t>
                      </a:r>
                    </a:p>
                  </a:txBody>
                  <a:tcPr marL="7620" marR="7620" marT="7620"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6,504,620 </a:t>
                      </a:r>
                    </a:p>
                  </a:txBody>
                  <a:tcPr marL="7620" marR="7620" marT="7620" marB="0" anchor="b">
                    <a:lnL>
                      <a:noFill/>
                    </a:lnL>
                    <a:lnR>
                      <a:noFill/>
                    </a:lnR>
                    <a:lnT>
                      <a:noFill/>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342755066"/>
                  </a:ext>
                </a:extLst>
              </a:tr>
              <a:tr h="205740">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w="25400" cap="flat" cmpd="dbl"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471715421"/>
                  </a:ext>
                </a:extLst>
              </a:tr>
              <a:tr h="198120">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extLst>
                  <a:ext uri="{0D108BD9-81ED-4DB2-BD59-A6C34878D82A}">
                    <a16:rowId xmlns:a16="http://schemas.microsoft.com/office/drawing/2014/main" val="2674691356"/>
                  </a:ext>
                </a:extLst>
              </a:tr>
              <a:tr h="396240">
                <a:tc>
                  <a:txBody>
                    <a:bodyPr/>
                    <a:lstStyle/>
                    <a:p>
                      <a:pPr algn="l" fontAlgn="b"/>
                      <a:r>
                        <a:rPr lang="en-US" sz="1200" b="0" i="0" u="none" strike="noStrike" dirty="0">
                          <a:solidFill>
                            <a:srgbClr val="000000"/>
                          </a:solidFill>
                          <a:effectLst/>
                          <a:latin typeface="Times New Roman" panose="02020603050405020304" pitchFamily="18" charset="0"/>
                        </a:rPr>
                        <a:t>Net Assets Released from Restriction</a:t>
                      </a: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143,806 </a:t>
                      </a:r>
                    </a:p>
                  </a:txBody>
                  <a:tcPr marL="7620" marR="7620" marT="762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r>
                        <a:rPr lang="en-US" sz="1200" b="0" i="0" u="none" strike="noStrike" dirty="0">
                          <a:solidFill>
                            <a:srgbClr val="000000"/>
                          </a:solidFill>
                          <a:effectLst/>
                          <a:latin typeface="Times New Roman" panose="02020603050405020304" pitchFamily="18" charset="0"/>
                        </a:rPr>
                        <a:t> $          112,822 </a:t>
                      </a:r>
                    </a:p>
                  </a:txBody>
                  <a:tcPr marL="7620" marR="7620" marT="7620" marB="0" anchor="b">
                    <a:lnL>
                      <a:noFill/>
                    </a:lnL>
                    <a:lnR>
                      <a:noFill/>
                    </a:lnR>
                    <a:lnT>
                      <a:noFill/>
                    </a:lnT>
                    <a:lnB>
                      <a:noFill/>
                    </a:lnB>
                  </a:tcPr>
                </a:tc>
                <a:extLst>
                  <a:ext uri="{0D108BD9-81ED-4DB2-BD59-A6C34878D82A}">
                    <a16:rowId xmlns:a16="http://schemas.microsoft.com/office/drawing/2014/main" val="2959950574"/>
                  </a:ext>
                </a:extLst>
              </a:tr>
            </a:tbl>
          </a:graphicData>
        </a:graphic>
      </p:graphicFrame>
      <p:sp>
        <p:nvSpPr>
          <p:cNvPr id="3" name="Slide Number Placeholder 2">
            <a:extLst>
              <a:ext uri="{FF2B5EF4-FFF2-40B4-BE49-F238E27FC236}">
                <a16:creationId xmlns:a16="http://schemas.microsoft.com/office/drawing/2014/main" id="{D24B4D7B-FF82-8B4D-A6CE-8AA4D6CA4DE1}"/>
              </a:ext>
            </a:extLst>
          </p:cNvPr>
          <p:cNvSpPr>
            <a:spLocks noGrp="1"/>
          </p:cNvSpPr>
          <p:nvPr>
            <p:ph type="sldNum" sz="quarter" idx="2"/>
          </p:nvPr>
        </p:nvSpPr>
        <p:spPr/>
        <p:txBody>
          <a:bodyPr/>
          <a:lstStyle/>
          <a:p>
            <a:fld id="{86CB4B4D-7CA3-9044-876B-883B54F8677D}" type="slidenum">
              <a:rPr lang="en-US" smtClean="0"/>
              <a:t>7</a:t>
            </a:fld>
            <a:endParaRPr lang="en-US" dirty="0"/>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6ECB3-9A45-DB6E-69E6-2F269321E792}"/>
              </a:ext>
            </a:extLst>
          </p:cNvPr>
          <p:cNvSpPr>
            <a:spLocks noGrp="1"/>
          </p:cNvSpPr>
          <p:nvPr>
            <p:ph type="title"/>
          </p:nvPr>
        </p:nvSpPr>
        <p:spPr>
          <a:xfrm>
            <a:off x="982980" y="112198"/>
            <a:ext cx="7351321" cy="999301"/>
          </a:xfrm>
        </p:spPr>
        <p:txBody>
          <a:bodyPr>
            <a:normAutofit fontScale="90000"/>
          </a:bodyPr>
          <a:lstStyle/>
          <a:p>
            <a:pPr algn="ctr"/>
            <a:r>
              <a:rPr lang="en-US" dirty="0"/>
              <a:t>2024 Audit Highlights- Trend and Revenue Analysis</a:t>
            </a:r>
            <a:br>
              <a:rPr lang="en-US" dirty="0"/>
            </a:br>
            <a:r>
              <a:rPr lang="en-US" sz="2800" dirty="0"/>
              <a:t>(Church and Nursery School)</a:t>
            </a:r>
            <a:br>
              <a:rPr lang="en-US" sz="2800" dirty="0"/>
            </a:br>
            <a:endParaRPr lang="en-US" dirty="0"/>
          </a:p>
        </p:txBody>
      </p:sp>
      <p:pic>
        <p:nvPicPr>
          <p:cNvPr id="5" name="Picture 4">
            <a:extLst>
              <a:ext uri="{FF2B5EF4-FFF2-40B4-BE49-F238E27FC236}">
                <a16:creationId xmlns:a16="http://schemas.microsoft.com/office/drawing/2014/main" id="{0CA7A03A-925F-533D-721C-1AC68C5C56A8}"/>
              </a:ext>
            </a:extLst>
          </p:cNvPr>
          <p:cNvPicPr>
            <a:picLocks noChangeAspect="1"/>
          </p:cNvPicPr>
          <p:nvPr/>
        </p:nvPicPr>
        <p:blipFill>
          <a:blip r:embed="rId2"/>
          <a:stretch>
            <a:fillRect/>
          </a:stretch>
        </p:blipFill>
        <p:spPr>
          <a:xfrm>
            <a:off x="1817369" y="1029074"/>
            <a:ext cx="6046471" cy="4114425"/>
          </a:xfrm>
          <a:prstGeom prst="rect">
            <a:avLst/>
          </a:prstGeom>
        </p:spPr>
      </p:pic>
      <p:sp>
        <p:nvSpPr>
          <p:cNvPr id="3" name="Slide Number Placeholder 2">
            <a:extLst>
              <a:ext uri="{FF2B5EF4-FFF2-40B4-BE49-F238E27FC236}">
                <a16:creationId xmlns:a16="http://schemas.microsoft.com/office/drawing/2014/main" id="{D2C2B33F-4FA5-0045-86A4-C86B2DC35B7C}"/>
              </a:ext>
            </a:extLst>
          </p:cNvPr>
          <p:cNvSpPr>
            <a:spLocks noGrp="1"/>
          </p:cNvSpPr>
          <p:nvPr>
            <p:ph type="sldNum" sz="quarter" idx="2"/>
          </p:nvPr>
        </p:nvSpPr>
        <p:spPr/>
        <p:txBody>
          <a:bodyPr/>
          <a:lstStyle/>
          <a:p>
            <a:fld id="{86CB4B4D-7CA3-9044-876B-883B54F8677D}" type="slidenum">
              <a:rPr lang="en-US" smtClean="0"/>
              <a:t>8</a:t>
            </a:fld>
            <a:endParaRPr lang="en-US" dirty="0"/>
          </a:p>
        </p:txBody>
      </p:sp>
    </p:spTree>
    <p:extLst>
      <p:ext uri="{BB962C8B-B14F-4D97-AF65-F5344CB8AC3E}">
        <p14:creationId xmlns:p14="http://schemas.microsoft.com/office/powerpoint/2010/main" val="1297970348"/>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E4AF57-497F-0D2F-2D1D-C3CB007F115E}"/>
              </a:ext>
            </a:extLst>
          </p:cNvPr>
          <p:cNvSpPr>
            <a:spLocks noGrp="1"/>
          </p:cNvSpPr>
          <p:nvPr>
            <p:ph type="title"/>
          </p:nvPr>
        </p:nvSpPr>
        <p:spPr>
          <a:xfrm>
            <a:off x="1303799" y="64008"/>
            <a:ext cx="7030502" cy="1216152"/>
          </a:xfrm>
        </p:spPr>
        <p:txBody>
          <a:bodyPr>
            <a:normAutofit/>
          </a:bodyPr>
          <a:lstStyle/>
          <a:p>
            <a:pPr algn="ctr"/>
            <a:r>
              <a:rPr lang="en-US" b="0" dirty="0"/>
              <a:t>2024 Audit Highlights</a:t>
            </a:r>
            <a:br>
              <a:rPr lang="en-US" b="0" dirty="0"/>
            </a:br>
            <a:r>
              <a:rPr lang="en-US" sz="2800" b="0" dirty="0"/>
              <a:t>(Church and Nursery School)</a:t>
            </a:r>
            <a:endParaRPr lang="en-US" b="0" dirty="0"/>
          </a:p>
        </p:txBody>
      </p:sp>
      <p:sp>
        <p:nvSpPr>
          <p:cNvPr id="6" name="TextBox 5">
            <a:extLst>
              <a:ext uri="{FF2B5EF4-FFF2-40B4-BE49-F238E27FC236}">
                <a16:creationId xmlns:a16="http://schemas.microsoft.com/office/drawing/2014/main" id="{F8531F23-81B1-24AC-2159-F2E158E72097}"/>
              </a:ext>
            </a:extLst>
          </p:cNvPr>
          <p:cNvSpPr txBox="1"/>
          <p:nvPr/>
        </p:nvSpPr>
        <p:spPr>
          <a:xfrm>
            <a:off x="2471151" y="1517466"/>
            <a:ext cx="4572000" cy="30777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en-US" sz="1400" b="0" i="0" u="none" strike="noStrike" dirty="0">
                <a:solidFill>
                  <a:srgbClr val="000000"/>
                </a:solidFill>
                <a:effectLst/>
                <a:latin typeface="Calibri" panose="020F0502020204030204" pitchFamily="34" charset="0"/>
              </a:rPr>
              <a:t>Total Change in net assets (surplus)</a:t>
            </a:r>
            <a:r>
              <a:rPr lang="en-US" dirty="0"/>
              <a:t> </a:t>
            </a:r>
            <a:r>
              <a:rPr lang="en-US" sz="1400" b="0" i="0" u="none" strike="noStrike" dirty="0">
                <a:solidFill>
                  <a:srgbClr val="000000"/>
                </a:solidFill>
                <a:effectLst/>
                <a:latin typeface="Calibri" panose="020F0502020204030204" pitchFamily="34" charset="0"/>
              </a:rPr>
              <a:t> $ 995,393.00 </a:t>
            </a:r>
            <a:endParaRPr lang="en-US" dirty="0"/>
          </a:p>
        </p:txBody>
      </p:sp>
      <p:sp>
        <p:nvSpPr>
          <p:cNvPr id="7" name="TextBox 6">
            <a:extLst>
              <a:ext uri="{FF2B5EF4-FFF2-40B4-BE49-F238E27FC236}">
                <a16:creationId xmlns:a16="http://schemas.microsoft.com/office/drawing/2014/main" id="{67D20AF3-8A10-5C67-96DC-ED35044A58A6}"/>
              </a:ext>
            </a:extLst>
          </p:cNvPr>
          <p:cNvSpPr txBox="1"/>
          <p:nvPr/>
        </p:nvSpPr>
        <p:spPr>
          <a:xfrm>
            <a:off x="2262006" y="2239766"/>
            <a:ext cx="4990289" cy="160043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1400" b="0" i="0" u="none" strike="noStrike" cap="none" spc="0" normalizeH="0" baseline="0" dirty="0">
                <a:ln>
                  <a:noFill/>
                </a:ln>
                <a:solidFill>
                  <a:schemeClr val="tx2"/>
                </a:solidFill>
                <a:effectLst/>
                <a:uFillTx/>
                <a:latin typeface="+mj-lt"/>
                <a:ea typeface="+mj-ea"/>
                <a:cs typeface="+mj-cs"/>
                <a:sym typeface="Arial"/>
              </a:rPr>
              <a:t>The change in net assets includes the Employee Retention Credit (ERC) and </a:t>
            </a:r>
            <a:r>
              <a:rPr lang="en-US" dirty="0">
                <a:solidFill>
                  <a:schemeClr val="tx2"/>
                </a:solidFill>
              </a:rPr>
              <a:t>a grant the</a:t>
            </a:r>
            <a:r>
              <a:rPr kumimoji="0" lang="en-US" sz="1400" b="0" i="0" u="none" strike="noStrike" cap="none" spc="0" normalizeH="0" baseline="0" dirty="0">
                <a:ln>
                  <a:noFill/>
                </a:ln>
                <a:solidFill>
                  <a:schemeClr val="tx2"/>
                </a:solidFill>
                <a:effectLst/>
                <a:uFillTx/>
                <a:latin typeface="+mj-lt"/>
                <a:ea typeface="+mj-ea"/>
                <a:cs typeface="+mj-cs"/>
                <a:sym typeface="Arial"/>
              </a:rPr>
              <a:t> Nursery School </a:t>
            </a:r>
            <a:r>
              <a:rPr lang="en-US" dirty="0">
                <a:solidFill>
                  <a:schemeClr val="tx2"/>
                </a:solidFill>
              </a:rPr>
              <a:t>received</a:t>
            </a:r>
            <a:r>
              <a:rPr kumimoji="0" lang="en-US" sz="1400" b="0" i="0" u="none" strike="noStrike" cap="none" spc="0" normalizeH="0" baseline="0" dirty="0">
                <a:ln>
                  <a:noFill/>
                </a:ln>
                <a:solidFill>
                  <a:schemeClr val="tx2"/>
                </a:solidFill>
                <a:effectLst/>
                <a:uFillTx/>
                <a:latin typeface="+mj-lt"/>
                <a:ea typeface="+mj-ea"/>
                <a:cs typeface="+mj-cs"/>
                <a:sym typeface="Arial"/>
              </a:rPr>
              <a:t> through the District of Columbia Preschool Grant program, for which our nursery school qualified. These funds have contributed significantly to the financial support of our operations, aligning with our goal of enhancing educational services and maintaining staff during challenging times.</a:t>
            </a:r>
          </a:p>
        </p:txBody>
      </p:sp>
      <p:sp>
        <p:nvSpPr>
          <p:cNvPr id="3" name="Slide Number Placeholder 2">
            <a:extLst>
              <a:ext uri="{FF2B5EF4-FFF2-40B4-BE49-F238E27FC236}">
                <a16:creationId xmlns:a16="http://schemas.microsoft.com/office/drawing/2014/main" id="{08F7E230-AAF7-2F46-8867-C57933FEF02E}"/>
              </a:ext>
            </a:extLst>
          </p:cNvPr>
          <p:cNvSpPr>
            <a:spLocks noGrp="1"/>
          </p:cNvSpPr>
          <p:nvPr>
            <p:ph type="sldNum" sz="quarter" idx="2"/>
          </p:nvPr>
        </p:nvSpPr>
        <p:spPr/>
        <p:txBody>
          <a:bodyPr/>
          <a:lstStyle/>
          <a:p>
            <a:fld id="{86CB4B4D-7CA3-9044-876B-883B54F8677D}" type="slidenum">
              <a:rPr lang="en-US" smtClean="0"/>
              <a:t>9</a:t>
            </a:fld>
            <a:endParaRPr lang="en-US" dirty="0"/>
          </a:p>
        </p:txBody>
      </p:sp>
    </p:spTree>
    <p:extLst>
      <p:ext uri="{BB962C8B-B14F-4D97-AF65-F5344CB8AC3E}">
        <p14:creationId xmlns:p14="http://schemas.microsoft.com/office/powerpoint/2010/main" val="400550962"/>
      </p:ext>
    </p:extLst>
  </p:cSld>
  <p:clrMapOvr>
    <a:masterClrMapping/>
  </p:clrMapOvr>
  <p:transition spd="med"/>
</p:sld>
</file>

<file path=ppt/theme/theme1.xml><?xml version="1.0" encoding="utf-8"?>
<a:theme xmlns:a="http://schemas.openxmlformats.org/drawingml/2006/main" name="Momentum">
  <a:themeElements>
    <a:clrScheme name="Momentum">
      <a:dk1>
        <a:srgbClr val="C9DBD1">
          <a:alpha val="69830"/>
        </a:srgbClr>
      </a:dk1>
      <a:lt1>
        <a:srgbClr val="C0791B"/>
      </a:lt1>
      <a:dk2>
        <a:srgbClr val="A7A7A7"/>
      </a:dk2>
      <a:lt2>
        <a:srgbClr val="535353"/>
      </a:lt2>
      <a:accent1>
        <a:srgbClr val="0B6374"/>
      </a:accent1>
      <a:accent2>
        <a:srgbClr val="FD5B58"/>
      </a:accent2>
      <a:accent3>
        <a:srgbClr val="599191"/>
      </a:accent3>
      <a:accent4>
        <a:srgbClr val="D7E6A3"/>
      </a:accent4>
      <a:accent5>
        <a:srgbClr val="27278B"/>
      </a:accent5>
      <a:accent6>
        <a:srgbClr val="D558AB"/>
      </a:accent6>
      <a:hlink>
        <a:srgbClr val="0000FF"/>
      </a:hlink>
      <a:folHlink>
        <a:srgbClr val="FF00FF"/>
      </a:folHlink>
    </a:clrScheme>
    <a:fontScheme name="Momentum">
      <a:majorFont>
        <a:latin typeface="Arial"/>
        <a:ea typeface="Arial"/>
        <a:cs typeface="Arial"/>
      </a:majorFont>
      <a:minorFont>
        <a:latin typeface="Helvetica"/>
        <a:ea typeface="Helvetica"/>
        <a:cs typeface="Helvetica"/>
      </a:minorFont>
    </a:fontScheme>
    <a:fmtScheme name="Momentum">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C0791B"/>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C0791B"/>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Momentum">
  <a:themeElements>
    <a:clrScheme name="Momentum">
      <a:dk1>
        <a:srgbClr val="000000"/>
      </a:dk1>
      <a:lt1>
        <a:srgbClr val="FFFFFF"/>
      </a:lt1>
      <a:dk2>
        <a:srgbClr val="A7A7A7"/>
      </a:dk2>
      <a:lt2>
        <a:srgbClr val="535353"/>
      </a:lt2>
      <a:accent1>
        <a:srgbClr val="0B6374"/>
      </a:accent1>
      <a:accent2>
        <a:srgbClr val="FD5B58"/>
      </a:accent2>
      <a:accent3>
        <a:srgbClr val="599191"/>
      </a:accent3>
      <a:accent4>
        <a:srgbClr val="D7E6A3"/>
      </a:accent4>
      <a:accent5>
        <a:srgbClr val="27278B"/>
      </a:accent5>
      <a:accent6>
        <a:srgbClr val="D558AB"/>
      </a:accent6>
      <a:hlink>
        <a:srgbClr val="0000FF"/>
      </a:hlink>
      <a:folHlink>
        <a:srgbClr val="FF00FF"/>
      </a:folHlink>
    </a:clrScheme>
    <a:fontScheme name="Momentum">
      <a:majorFont>
        <a:latin typeface="Arial"/>
        <a:ea typeface="Arial"/>
        <a:cs typeface="Arial"/>
      </a:majorFont>
      <a:minorFont>
        <a:latin typeface="Helvetica"/>
        <a:ea typeface="Helvetica"/>
        <a:cs typeface="Helvetica"/>
      </a:minorFont>
    </a:fontScheme>
    <a:fmtScheme name="Momentum">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C0791B"/>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C0791B"/>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874</TotalTime>
  <Words>1968</Words>
  <Application>Microsoft Macintosh PowerPoint</Application>
  <PresentationFormat>On-screen Show (16:9)</PresentationFormat>
  <Paragraphs>263</Paragraphs>
  <Slides>14</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Avenir LT Std 65 Medium</vt:lpstr>
      <vt:lpstr>Avenir Next Medium</vt:lpstr>
      <vt:lpstr>Calibri</vt:lpstr>
      <vt:lpstr>Helvetica</vt:lpstr>
      <vt:lpstr>Maven Pro</vt:lpstr>
      <vt:lpstr>Nunito</vt:lpstr>
      <vt:lpstr>Times New Roman</vt:lpstr>
      <vt:lpstr>Momentum</vt:lpstr>
      <vt:lpstr>  Treasurer’s Report  </vt:lpstr>
      <vt:lpstr>Members of the Finance Committee </vt:lpstr>
      <vt:lpstr> AGENDA</vt:lpstr>
      <vt:lpstr>Key Takeaways FY 2024 Audit (Church and Nursery School) </vt:lpstr>
      <vt:lpstr>2024 Audit Highlights (Church and Nursery School)</vt:lpstr>
      <vt:lpstr>2024 Audit Highlights (Church and Nursery School)</vt:lpstr>
      <vt:lpstr>2024 Audit Highlights (Church and Nursery School)</vt:lpstr>
      <vt:lpstr>2024 Audit Highlights- Trend and Revenue Analysis (Church and Nursery School) </vt:lpstr>
      <vt:lpstr>2024 Audit Highlights (Church and Nursery School)</vt:lpstr>
      <vt:lpstr>Liquid Unrestricted Net Assets (LUNA)</vt:lpstr>
      <vt:lpstr>Comparison of FY 2024 to FY 2025 Budget</vt:lpstr>
      <vt:lpstr>Stewardship Pledge Trends</vt:lpstr>
      <vt:lpstr>Thank You!</vt:lpstr>
      <vt:lpstr>PowerPoint Presentation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Treasurer’s Report  </dc:title>
  <cp:lastModifiedBy>Mike DAVIS</cp:lastModifiedBy>
  <cp:revision>115</cp:revision>
  <cp:lastPrinted>2023-01-27T17:01:14Z</cp:lastPrinted>
  <dcterms:modified xsi:type="dcterms:W3CDTF">2024-11-10T12:19:03Z</dcterms:modified>
</cp:coreProperties>
</file>